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85" r:id="rId2"/>
    <p:sldId id="292" r:id="rId3"/>
    <p:sldId id="293" r:id="rId4"/>
    <p:sldId id="286" r:id="rId5"/>
    <p:sldId id="287" r:id="rId6"/>
    <p:sldId id="289" r:id="rId7"/>
    <p:sldId id="291" r:id="rId8"/>
    <p:sldId id="303" r:id="rId9"/>
    <p:sldId id="295" r:id="rId10"/>
    <p:sldId id="304" r:id="rId11"/>
    <p:sldId id="297" r:id="rId12"/>
    <p:sldId id="300" r:id="rId13"/>
    <p:sldId id="305" r:id="rId14"/>
    <p:sldId id="302" r:id="rId15"/>
  </p:sldIdLst>
  <p:sldSz cx="9144000" cy="6858000" type="screen4x3"/>
  <p:notesSz cx="6799263" cy="9929813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1" autoAdjust="0"/>
    <p:restoredTop sz="93324" autoAdjust="0"/>
  </p:normalViewPr>
  <p:slideViewPr>
    <p:cSldViewPr>
      <p:cViewPr varScale="1">
        <p:scale>
          <a:sx n="98" d="100"/>
          <a:sy n="98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9EA2B7-49F9-4635-96DD-512602414D7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CB1B028F-57FC-4B32-9738-8CFCF9AD628F}">
      <dgm:prSet phldrT="[Text]" custT="1"/>
      <dgm:spPr/>
      <dgm:t>
        <a:bodyPr/>
        <a:lstStyle/>
        <a:p>
          <a:r>
            <a:rPr lang="ro-RO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Comunitate urbană marginalizată </a:t>
          </a:r>
          <a:endParaRPr lang="ro-RO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5E7309D-608D-4A38-87D1-FAB0DA9AE58D}" type="parTrans" cxnId="{F34C83C6-E768-4428-BA15-24048FC0F1CE}">
      <dgm:prSet/>
      <dgm:spPr/>
      <dgm:t>
        <a:bodyPr/>
        <a:lstStyle/>
        <a:p>
          <a:endParaRPr lang="ro-RO"/>
        </a:p>
      </dgm:t>
    </dgm:pt>
    <dgm:pt modelId="{57614CDD-5CC9-40A7-B6B3-205493EC4874}" type="sibTrans" cxnId="{F34C83C6-E768-4428-BA15-24048FC0F1CE}">
      <dgm:prSet/>
      <dgm:spPr/>
      <dgm:t>
        <a:bodyPr/>
        <a:lstStyle/>
        <a:p>
          <a:endParaRPr lang="ro-RO"/>
        </a:p>
      </dgm:t>
    </dgm:pt>
    <dgm:pt modelId="{A2F0CC6D-1CE4-4C85-A20D-9283A2F99A1A}">
      <dgm:prSet phldrT="[Text]" custT="1"/>
      <dgm:spPr/>
      <dgm:t>
        <a:bodyPr/>
        <a:lstStyle/>
        <a:p>
          <a:r>
            <a:rPr lang="ro-RO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Soluții</a:t>
          </a:r>
          <a:endParaRPr lang="ro-RO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7CA4B93-7CEB-41C2-8D8F-6BDE173F3EC7}" type="parTrans" cxnId="{08B572D5-AD6F-4C41-8DDD-F0852DC156C8}">
      <dgm:prSet/>
      <dgm:spPr/>
      <dgm:t>
        <a:bodyPr/>
        <a:lstStyle/>
        <a:p>
          <a:endParaRPr lang="ro-RO"/>
        </a:p>
      </dgm:t>
    </dgm:pt>
    <dgm:pt modelId="{52C04F9D-975D-4342-AA4E-2AAD41E25BC5}" type="sibTrans" cxnId="{08B572D5-AD6F-4C41-8DDD-F0852DC156C8}">
      <dgm:prSet/>
      <dgm:spPr/>
      <dgm:t>
        <a:bodyPr/>
        <a:lstStyle/>
        <a:p>
          <a:endParaRPr lang="ro-RO"/>
        </a:p>
      </dgm:t>
    </dgm:pt>
    <dgm:pt modelId="{971F59E8-C145-4AEC-8989-8C1480751B34}">
      <dgm:prSet phldrT="[Text]" custT="1"/>
      <dgm:spPr/>
      <dgm:t>
        <a:bodyPr/>
        <a:lstStyle/>
        <a:p>
          <a:r>
            <a:rPr lang="ro-RO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Nevoi</a:t>
          </a:r>
          <a:endParaRPr lang="ro-RO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0826E24-8C35-407B-B1A7-271210B25E9F}" type="parTrans" cxnId="{18E7778D-3B4D-46BC-ACF1-5C822D85D183}">
      <dgm:prSet/>
      <dgm:spPr/>
      <dgm:t>
        <a:bodyPr/>
        <a:lstStyle/>
        <a:p>
          <a:endParaRPr lang="ro-RO"/>
        </a:p>
      </dgm:t>
    </dgm:pt>
    <dgm:pt modelId="{D2499257-6767-4DA4-9016-656B2473542E}" type="sibTrans" cxnId="{18E7778D-3B4D-46BC-ACF1-5C822D85D183}">
      <dgm:prSet/>
      <dgm:spPr/>
      <dgm:t>
        <a:bodyPr/>
        <a:lstStyle/>
        <a:p>
          <a:endParaRPr lang="ro-RO"/>
        </a:p>
      </dgm:t>
    </dgm:pt>
    <dgm:pt modelId="{CBF080BC-471C-4DFB-B034-D3A7353A696C}">
      <dgm:prSet phldrT="[Text]" custT="1"/>
      <dgm:spPr/>
      <dgm:t>
        <a:bodyPr/>
        <a:lstStyle/>
        <a:p>
          <a:r>
            <a:rPr lang="ro-RO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Probleme</a:t>
          </a:r>
          <a:endParaRPr lang="ro-RO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01A5D95-30A4-445E-AAEE-EA7B861D07BF}" type="parTrans" cxnId="{3E6008B6-EB14-427D-8AC3-2767600B262F}">
      <dgm:prSet/>
      <dgm:spPr/>
      <dgm:t>
        <a:bodyPr/>
        <a:lstStyle/>
        <a:p>
          <a:endParaRPr lang="ro-RO"/>
        </a:p>
      </dgm:t>
    </dgm:pt>
    <dgm:pt modelId="{88D4C6C3-87DA-4AE8-B295-E7114B97162E}" type="sibTrans" cxnId="{3E6008B6-EB14-427D-8AC3-2767600B262F}">
      <dgm:prSet/>
      <dgm:spPr/>
      <dgm:t>
        <a:bodyPr/>
        <a:lstStyle/>
        <a:p>
          <a:endParaRPr lang="ro-RO"/>
        </a:p>
      </dgm:t>
    </dgm:pt>
    <dgm:pt modelId="{1B3629AA-FB5F-4147-965F-DB4F3C25B20F}">
      <dgm:prSet phldrT="[Text]" custT="1"/>
      <dgm:spPr/>
      <dgm:t>
        <a:bodyPr/>
        <a:lstStyle/>
        <a:p>
          <a:r>
            <a:rPr lang="ro-RO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Resurse</a:t>
          </a:r>
          <a:r>
            <a:rPr lang="ro-RO" sz="1800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ro-RO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2C9C351-33B7-4048-88F1-41CB688157E5}" type="parTrans" cxnId="{66E77711-24FE-4D2B-9E50-FD322C173D6F}">
      <dgm:prSet/>
      <dgm:spPr/>
      <dgm:t>
        <a:bodyPr/>
        <a:lstStyle/>
        <a:p>
          <a:endParaRPr lang="ro-RO"/>
        </a:p>
      </dgm:t>
    </dgm:pt>
    <dgm:pt modelId="{DE153A97-075F-4961-9143-D30002463AB0}" type="sibTrans" cxnId="{66E77711-24FE-4D2B-9E50-FD322C173D6F}">
      <dgm:prSet/>
      <dgm:spPr/>
      <dgm:t>
        <a:bodyPr/>
        <a:lstStyle/>
        <a:p>
          <a:endParaRPr lang="ro-RO"/>
        </a:p>
      </dgm:t>
    </dgm:pt>
    <dgm:pt modelId="{38BA1DB8-E33B-4757-9A83-627DD54F228F}" type="pres">
      <dgm:prSet presAssocID="{189EA2B7-49F9-4635-96DD-512602414D7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o-RO"/>
        </a:p>
      </dgm:t>
    </dgm:pt>
    <dgm:pt modelId="{922C9DD8-A5B9-47BA-8901-1AB82FAD61E5}" type="pres">
      <dgm:prSet presAssocID="{CB1B028F-57FC-4B32-9738-8CFCF9AD628F}" presName="centerShape" presStyleLbl="node0" presStyleIdx="0" presStyleCnt="1" custScaleX="135073" custLinFactNeighborX="-2069" custLinFactNeighborY="4701"/>
      <dgm:spPr/>
      <dgm:t>
        <a:bodyPr/>
        <a:lstStyle/>
        <a:p>
          <a:endParaRPr lang="ro-RO"/>
        </a:p>
      </dgm:t>
    </dgm:pt>
    <dgm:pt modelId="{4B8B74F0-1F92-4729-A39D-C15C83F27331}" type="pres">
      <dgm:prSet presAssocID="{A2F0CC6D-1CE4-4C85-A20D-9283A2F99A1A}" presName="node" presStyleLbl="node1" presStyleIdx="0" presStyleCnt="4" custScaleX="128730" custRadScaleRad="90086" custRadScaleInc="-1875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E965A0F0-B3AD-47A9-B389-EFE3328EE2CA}" type="pres">
      <dgm:prSet presAssocID="{A2F0CC6D-1CE4-4C85-A20D-9283A2F99A1A}" presName="dummy" presStyleCnt="0"/>
      <dgm:spPr/>
    </dgm:pt>
    <dgm:pt modelId="{3AE29758-C258-4A92-A194-83E71F060A23}" type="pres">
      <dgm:prSet presAssocID="{52C04F9D-975D-4342-AA4E-2AAD41E25BC5}" presName="sibTrans" presStyleLbl="sibTrans2D1" presStyleIdx="0" presStyleCnt="4" custLinFactNeighborX="-4810" custLinFactNeighborY="4382"/>
      <dgm:spPr/>
      <dgm:t>
        <a:bodyPr/>
        <a:lstStyle/>
        <a:p>
          <a:endParaRPr lang="ro-RO"/>
        </a:p>
      </dgm:t>
    </dgm:pt>
    <dgm:pt modelId="{EFB4D349-66C5-4102-9F68-98D51F4EBCFF}" type="pres">
      <dgm:prSet presAssocID="{971F59E8-C145-4AEC-8989-8C1480751B34}" presName="node" presStyleLbl="node1" presStyleIdx="1" presStyleCnt="4" custScaleX="110732" custScaleY="85843" custRadScaleRad="136916" custRadScaleInc="1974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51BD5179-1DEA-4D11-AC11-F44B9AF865E4}" type="pres">
      <dgm:prSet presAssocID="{971F59E8-C145-4AEC-8989-8C1480751B34}" presName="dummy" presStyleCnt="0"/>
      <dgm:spPr/>
    </dgm:pt>
    <dgm:pt modelId="{88BE4D1C-5946-4487-B5AA-EB0D20A1C5C3}" type="pres">
      <dgm:prSet presAssocID="{D2499257-6767-4DA4-9016-656B2473542E}" presName="sibTrans" presStyleLbl="sibTrans2D1" presStyleIdx="1" presStyleCnt="4" custLinFactNeighborX="-2302" custLinFactNeighborY="5189"/>
      <dgm:spPr/>
      <dgm:t>
        <a:bodyPr/>
        <a:lstStyle/>
        <a:p>
          <a:endParaRPr lang="ro-RO"/>
        </a:p>
      </dgm:t>
    </dgm:pt>
    <dgm:pt modelId="{3BC361AF-691E-4F74-A948-FCB6B487D511}" type="pres">
      <dgm:prSet presAssocID="{CBF080BC-471C-4DFB-B034-D3A7353A696C}" presName="node" presStyleLbl="node1" presStyleIdx="2" presStyleCnt="4" custScaleX="135739" custRadScaleRad="94342" custRadScaleInc="3647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0A552A40-8787-4B2D-865E-F441ED61A738}" type="pres">
      <dgm:prSet presAssocID="{CBF080BC-471C-4DFB-B034-D3A7353A696C}" presName="dummy" presStyleCnt="0"/>
      <dgm:spPr/>
    </dgm:pt>
    <dgm:pt modelId="{D762D113-67DB-4B68-BB56-0A8CF890377C}" type="pres">
      <dgm:prSet presAssocID="{88D4C6C3-87DA-4AE8-B295-E7114B97162E}" presName="sibTrans" presStyleLbl="sibTrans2D1" presStyleIdx="2" presStyleCnt="4" custLinFactNeighborX="-3602" custLinFactNeighborY="6840"/>
      <dgm:spPr/>
      <dgm:t>
        <a:bodyPr/>
        <a:lstStyle/>
        <a:p>
          <a:endParaRPr lang="ro-RO"/>
        </a:p>
      </dgm:t>
    </dgm:pt>
    <dgm:pt modelId="{1B8C9C8D-AD0B-469D-9AE8-0B72310A71E1}" type="pres">
      <dgm:prSet presAssocID="{1B3629AA-FB5F-4147-965F-DB4F3C25B20F}" presName="node" presStyleLbl="node1" presStyleIdx="3" presStyleCnt="4" custScaleX="135809" custRadScaleRad="130515" custRadScaleInc="-27676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2B622BC8-AF83-42BF-9CC4-619112B3ED2D}" type="pres">
      <dgm:prSet presAssocID="{1B3629AA-FB5F-4147-965F-DB4F3C25B20F}" presName="dummy" presStyleCnt="0"/>
      <dgm:spPr/>
    </dgm:pt>
    <dgm:pt modelId="{95FDE84B-EF7F-4339-9AC9-F78CD76759C8}" type="pres">
      <dgm:prSet presAssocID="{DE153A97-075F-4961-9143-D30002463AB0}" presName="sibTrans" presStyleLbl="sibTrans2D1" presStyleIdx="3" presStyleCnt="4"/>
      <dgm:spPr/>
      <dgm:t>
        <a:bodyPr/>
        <a:lstStyle/>
        <a:p>
          <a:endParaRPr lang="ro-RO"/>
        </a:p>
      </dgm:t>
    </dgm:pt>
  </dgm:ptLst>
  <dgm:cxnLst>
    <dgm:cxn modelId="{08B572D5-AD6F-4C41-8DDD-F0852DC156C8}" srcId="{CB1B028F-57FC-4B32-9738-8CFCF9AD628F}" destId="{A2F0CC6D-1CE4-4C85-A20D-9283A2F99A1A}" srcOrd="0" destOrd="0" parTransId="{37CA4B93-7CEB-41C2-8D8F-6BDE173F3EC7}" sibTransId="{52C04F9D-975D-4342-AA4E-2AAD41E25BC5}"/>
    <dgm:cxn modelId="{5BDBA35D-E739-40AC-A6B6-C17092983C47}" type="presOf" srcId="{A2F0CC6D-1CE4-4C85-A20D-9283A2F99A1A}" destId="{4B8B74F0-1F92-4729-A39D-C15C83F27331}" srcOrd="0" destOrd="0" presId="urn:microsoft.com/office/officeart/2005/8/layout/radial6"/>
    <dgm:cxn modelId="{25B34DA8-3D56-4681-92ED-9DB85182514F}" type="presOf" srcId="{CBF080BC-471C-4DFB-B034-D3A7353A696C}" destId="{3BC361AF-691E-4F74-A948-FCB6B487D511}" srcOrd="0" destOrd="0" presId="urn:microsoft.com/office/officeart/2005/8/layout/radial6"/>
    <dgm:cxn modelId="{3E6008B6-EB14-427D-8AC3-2767600B262F}" srcId="{CB1B028F-57FC-4B32-9738-8CFCF9AD628F}" destId="{CBF080BC-471C-4DFB-B034-D3A7353A696C}" srcOrd="2" destOrd="0" parTransId="{701A5D95-30A4-445E-AAEE-EA7B861D07BF}" sibTransId="{88D4C6C3-87DA-4AE8-B295-E7114B97162E}"/>
    <dgm:cxn modelId="{B1D9AA55-7D7F-4CDE-85F0-5A24E694B0F8}" type="presOf" srcId="{52C04F9D-975D-4342-AA4E-2AAD41E25BC5}" destId="{3AE29758-C258-4A92-A194-83E71F060A23}" srcOrd="0" destOrd="0" presId="urn:microsoft.com/office/officeart/2005/8/layout/radial6"/>
    <dgm:cxn modelId="{F34C83C6-E768-4428-BA15-24048FC0F1CE}" srcId="{189EA2B7-49F9-4635-96DD-512602414D7F}" destId="{CB1B028F-57FC-4B32-9738-8CFCF9AD628F}" srcOrd="0" destOrd="0" parTransId="{85E7309D-608D-4A38-87D1-FAB0DA9AE58D}" sibTransId="{57614CDD-5CC9-40A7-B6B3-205493EC4874}"/>
    <dgm:cxn modelId="{66E77711-24FE-4D2B-9E50-FD322C173D6F}" srcId="{CB1B028F-57FC-4B32-9738-8CFCF9AD628F}" destId="{1B3629AA-FB5F-4147-965F-DB4F3C25B20F}" srcOrd="3" destOrd="0" parTransId="{82C9C351-33B7-4048-88F1-41CB688157E5}" sibTransId="{DE153A97-075F-4961-9143-D30002463AB0}"/>
    <dgm:cxn modelId="{3C91A6F9-CA52-4331-BD5F-E454A8AEEFEF}" type="presOf" srcId="{971F59E8-C145-4AEC-8989-8C1480751B34}" destId="{EFB4D349-66C5-4102-9F68-98D51F4EBCFF}" srcOrd="0" destOrd="0" presId="urn:microsoft.com/office/officeart/2005/8/layout/radial6"/>
    <dgm:cxn modelId="{DD254361-30C9-4A5F-A224-F44BB5ECD468}" type="presOf" srcId="{189EA2B7-49F9-4635-96DD-512602414D7F}" destId="{38BA1DB8-E33B-4757-9A83-627DD54F228F}" srcOrd="0" destOrd="0" presId="urn:microsoft.com/office/officeart/2005/8/layout/radial6"/>
    <dgm:cxn modelId="{A1ABDBA0-49C3-41EF-BE1A-56462924C11A}" type="presOf" srcId="{CB1B028F-57FC-4B32-9738-8CFCF9AD628F}" destId="{922C9DD8-A5B9-47BA-8901-1AB82FAD61E5}" srcOrd="0" destOrd="0" presId="urn:microsoft.com/office/officeart/2005/8/layout/radial6"/>
    <dgm:cxn modelId="{E0AD9CE6-FA2C-479D-90FA-18A8F4FB8C0E}" type="presOf" srcId="{DE153A97-075F-4961-9143-D30002463AB0}" destId="{95FDE84B-EF7F-4339-9AC9-F78CD76759C8}" srcOrd="0" destOrd="0" presId="urn:microsoft.com/office/officeart/2005/8/layout/radial6"/>
    <dgm:cxn modelId="{974B59CE-0BEA-4167-8D2B-A3CE5CAD9B9D}" type="presOf" srcId="{88D4C6C3-87DA-4AE8-B295-E7114B97162E}" destId="{D762D113-67DB-4B68-BB56-0A8CF890377C}" srcOrd="0" destOrd="0" presId="urn:microsoft.com/office/officeart/2005/8/layout/radial6"/>
    <dgm:cxn modelId="{6C555C88-1B7A-4CD5-8459-6BCAFC9B08DF}" type="presOf" srcId="{D2499257-6767-4DA4-9016-656B2473542E}" destId="{88BE4D1C-5946-4487-B5AA-EB0D20A1C5C3}" srcOrd="0" destOrd="0" presId="urn:microsoft.com/office/officeart/2005/8/layout/radial6"/>
    <dgm:cxn modelId="{18E7778D-3B4D-46BC-ACF1-5C822D85D183}" srcId="{CB1B028F-57FC-4B32-9738-8CFCF9AD628F}" destId="{971F59E8-C145-4AEC-8989-8C1480751B34}" srcOrd="1" destOrd="0" parTransId="{20826E24-8C35-407B-B1A7-271210B25E9F}" sibTransId="{D2499257-6767-4DA4-9016-656B2473542E}"/>
    <dgm:cxn modelId="{69BB6951-87AB-4A43-A404-DFD6517DF6DD}" type="presOf" srcId="{1B3629AA-FB5F-4147-965F-DB4F3C25B20F}" destId="{1B8C9C8D-AD0B-469D-9AE8-0B72310A71E1}" srcOrd="0" destOrd="0" presId="urn:microsoft.com/office/officeart/2005/8/layout/radial6"/>
    <dgm:cxn modelId="{550A2242-DDC9-48C9-AC67-2D343CE5BAD8}" type="presParOf" srcId="{38BA1DB8-E33B-4757-9A83-627DD54F228F}" destId="{922C9DD8-A5B9-47BA-8901-1AB82FAD61E5}" srcOrd="0" destOrd="0" presId="urn:microsoft.com/office/officeart/2005/8/layout/radial6"/>
    <dgm:cxn modelId="{72767C69-90B9-45BF-BDF0-1486B8851655}" type="presParOf" srcId="{38BA1DB8-E33B-4757-9A83-627DD54F228F}" destId="{4B8B74F0-1F92-4729-A39D-C15C83F27331}" srcOrd="1" destOrd="0" presId="urn:microsoft.com/office/officeart/2005/8/layout/radial6"/>
    <dgm:cxn modelId="{BEFBC7E2-45EB-44E6-866C-330883CB97AE}" type="presParOf" srcId="{38BA1DB8-E33B-4757-9A83-627DD54F228F}" destId="{E965A0F0-B3AD-47A9-B389-EFE3328EE2CA}" srcOrd="2" destOrd="0" presId="urn:microsoft.com/office/officeart/2005/8/layout/radial6"/>
    <dgm:cxn modelId="{2901B8CA-1325-4D6A-9364-18F9802C7FF6}" type="presParOf" srcId="{38BA1DB8-E33B-4757-9A83-627DD54F228F}" destId="{3AE29758-C258-4A92-A194-83E71F060A23}" srcOrd="3" destOrd="0" presId="urn:microsoft.com/office/officeart/2005/8/layout/radial6"/>
    <dgm:cxn modelId="{A5CF490A-E0FC-4E17-9B92-47755023A1F6}" type="presParOf" srcId="{38BA1DB8-E33B-4757-9A83-627DD54F228F}" destId="{EFB4D349-66C5-4102-9F68-98D51F4EBCFF}" srcOrd="4" destOrd="0" presId="urn:microsoft.com/office/officeart/2005/8/layout/radial6"/>
    <dgm:cxn modelId="{42BAA23A-BBA7-4DF6-B29E-490702831FF4}" type="presParOf" srcId="{38BA1DB8-E33B-4757-9A83-627DD54F228F}" destId="{51BD5179-1DEA-4D11-AC11-F44B9AF865E4}" srcOrd="5" destOrd="0" presId="urn:microsoft.com/office/officeart/2005/8/layout/radial6"/>
    <dgm:cxn modelId="{68D61B4C-BE00-4333-9F8A-867A2933E94C}" type="presParOf" srcId="{38BA1DB8-E33B-4757-9A83-627DD54F228F}" destId="{88BE4D1C-5946-4487-B5AA-EB0D20A1C5C3}" srcOrd="6" destOrd="0" presId="urn:microsoft.com/office/officeart/2005/8/layout/radial6"/>
    <dgm:cxn modelId="{57835995-4575-4064-A030-C12EE630761C}" type="presParOf" srcId="{38BA1DB8-E33B-4757-9A83-627DD54F228F}" destId="{3BC361AF-691E-4F74-A948-FCB6B487D511}" srcOrd="7" destOrd="0" presId="urn:microsoft.com/office/officeart/2005/8/layout/radial6"/>
    <dgm:cxn modelId="{B073C0D5-7307-4E00-A8DD-4F94EC09819A}" type="presParOf" srcId="{38BA1DB8-E33B-4757-9A83-627DD54F228F}" destId="{0A552A40-8787-4B2D-865E-F441ED61A738}" srcOrd="8" destOrd="0" presId="urn:microsoft.com/office/officeart/2005/8/layout/radial6"/>
    <dgm:cxn modelId="{0A46AD92-8847-4393-AF79-89011C7A4B87}" type="presParOf" srcId="{38BA1DB8-E33B-4757-9A83-627DD54F228F}" destId="{D762D113-67DB-4B68-BB56-0A8CF890377C}" srcOrd="9" destOrd="0" presId="urn:microsoft.com/office/officeart/2005/8/layout/radial6"/>
    <dgm:cxn modelId="{28BAFCCD-44A8-4AFE-B13D-FD79301F0913}" type="presParOf" srcId="{38BA1DB8-E33B-4757-9A83-627DD54F228F}" destId="{1B8C9C8D-AD0B-469D-9AE8-0B72310A71E1}" srcOrd="10" destOrd="0" presId="urn:microsoft.com/office/officeart/2005/8/layout/radial6"/>
    <dgm:cxn modelId="{D73C2916-16F2-44C9-9D16-2175EFF055EB}" type="presParOf" srcId="{38BA1DB8-E33B-4757-9A83-627DD54F228F}" destId="{2B622BC8-AF83-42BF-9CC4-619112B3ED2D}" srcOrd="11" destOrd="0" presId="urn:microsoft.com/office/officeart/2005/8/layout/radial6"/>
    <dgm:cxn modelId="{ED8D8F7E-E5AD-40DF-9056-20726C8F9A40}" type="presParOf" srcId="{38BA1DB8-E33B-4757-9A83-627DD54F228F}" destId="{95FDE84B-EF7F-4339-9AC9-F78CD76759C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FDE84B-EF7F-4339-9AC9-F78CD76759C8}">
      <dsp:nvSpPr>
        <dsp:cNvPr id="0" name=""/>
        <dsp:cNvSpPr/>
      </dsp:nvSpPr>
      <dsp:spPr>
        <a:xfrm>
          <a:off x="1094756" y="593564"/>
          <a:ext cx="3125428" cy="3125428"/>
        </a:xfrm>
        <a:prstGeom prst="blockArc">
          <a:avLst>
            <a:gd name="adj1" fmla="val 10431274"/>
            <a:gd name="adj2" fmla="val 16923469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62D113-67DB-4B68-BB56-0A8CF890377C}">
      <dsp:nvSpPr>
        <dsp:cNvPr id="0" name=""/>
        <dsp:cNvSpPr/>
      </dsp:nvSpPr>
      <dsp:spPr>
        <a:xfrm>
          <a:off x="959777" y="663839"/>
          <a:ext cx="3125428" cy="3125428"/>
        </a:xfrm>
        <a:prstGeom prst="blockArc">
          <a:avLst>
            <a:gd name="adj1" fmla="val 4374583"/>
            <a:gd name="adj2" fmla="val 10104047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BE4D1C-5946-4487-B5AA-EB0D20A1C5C3}">
      <dsp:nvSpPr>
        <dsp:cNvPr id="0" name=""/>
        <dsp:cNvSpPr/>
      </dsp:nvSpPr>
      <dsp:spPr>
        <a:xfrm>
          <a:off x="2039886" y="663840"/>
          <a:ext cx="3125428" cy="3125428"/>
        </a:xfrm>
        <a:prstGeom prst="blockArc">
          <a:avLst>
            <a:gd name="adj1" fmla="val 413805"/>
            <a:gd name="adj2" fmla="val 6766451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E29758-C258-4A92-A194-83E71F060A23}">
      <dsp:nvSpPr>
        <dsp:cNvPr id="0" name=""/>
        <dsp:cNvSpPr/>
      </dsp:nvSpPr>
      <dsp:spPr>
        <a:xfrm>
          <a:off x="1967892" y="591850"/>
          <a:ext cx="3125428" cy="3125428"/>
        </a:xfrm>
        <a:prstGeom prst="blockArc">
          <a:avLst>
            <a:gd name="adj1" fmla="val 14550607"/>
            <a:gd name="adj2" fmla="val 520115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2C9DD8-A5B9-47BA-8901-1AB82FAD61E5}">
      <dsp:nvSpPr>
        <dsp:cNvPr id="0" name=""/>
        <dsp:cNvSpPr/>
      </dsp:nvSpPr>
      <dsp:spPr>
        <a:xfrm>
          <a:off x="2076029" y="1455932"/>
          <a:ext cx="1943927" cy="14391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Comunitate urbană marginalizată </a:t>
          </a:r>
          <a:endParaRPr lang="ro-RO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60711" y="1666693"/>
        <a:ext cx="1374563" cy="1017645"/>
      </dsp:txXfrm>
    </dsp:sp>
    <dsp:sp modelId="{4B8B74F0-1F92-4729-A39D-C15C83F27331}">
      <dsp:nvSpPr>
        <dsp:cNvPr id="0" name=""/>
        <dsp:cNvSpPr/>
      </dsp:nvSpPr>
      <dsp:spPr>
        <a:xfrm>
          <a:off x="2327919" y="159800"/>
          <a:ext cx="1296848" cy="1007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Soluții</a:t>
          </a:r>
          <a:endParaRPr lang="ro-RO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17838" y="307333"/>
        <a:ext cx="917010" cy="712351"/>
      </dsp:txXfrm>
    </dsp:sp>
    <dsp:sp modelId="{EFB4D349-66C5-4102-9F68-98D51F4EBCFF}">
      <dsp:nvSpPr>
        <dsp:cNvPr id="0" name=""/>
        <dsp:cNvSpPr/>
      </dsp:nvSpPr>
      <dsp:spPr>
        <a:xfrm>
          <a:off x="4632183" y="1815274"/>
          <a:ext cx="1115533" cy="8647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Nevoi</a:t>
          </a:r>
          <a:endParaRPr lang="ro-RO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95549" y="1941921"/>
        <a:ext cx="788801" cy="611503"/>
      </dsp:txXfrm>
    </dsp:sp>
    <dsp:sp modelId="{3BC361AF-691E-4F74-A948-FCB6B487D511}">
      <dsp:nvSpPr>
        <dsp:cNvPr id="0" name=""/>
        <dsp:cNvSpPr/>
      </dsp:nvSpPr>
      <dsp:spPr>
        <a:xfrm>
          <a:off x="2399930" y="2968109"/>
          <a:ext cx="1367458" cy="1007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Probleme</a:t>
          </a:r>
          <a:endParaRPr lang="ro-RO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600190" y="3115642"/>
        <a:ext cx="966938" cy="712351"/>
      </dsp:txXfrm>
    </dsp:sp>
    <dsp:sp modelId="{1B8C9C8D-AD0B-469D-9AE8-0B72310A71E1}">
      <dsp:nvSpPr>
        <dsp:cNvPr id="0" name=""/>
        <dsp:cNvSpPr/>
      </dsp:nvSpPr>
      <dsp:spPr>
        <a:xfrm>
          <a:off x="455713" y="1815980"/>
          <a:ext cx="1368163" cy="10074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Resurse</a:t>
          </a:r>
          <a:r>
            <a:rPr lang="ro-RO" sz="1800" b="1" kern="1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ro-RO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56076" y="1963513"/>
        <a:ext cx="967437" cy="712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46" cy="496168"/>
          </a:xfrm>
          <a:prstGeom prst="rect">
            <a:avLst/>
          </a:prstGeom>
        </p:spPr>
        <p:txBody>
          <a:bodyPr vert="horz" lIns="93098" tIns="46549" rIns="93098" bIns="46549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999" y="2"/>
            <a:ext cx="2945646" cy="496168"/>
          </a:xfrm>
          <a:prstGeom prst="rect">
            <a:avLst/>
          </a:prstGeom>
        </p:spPr>
        <p:txBody>
          <a:bodyPr vert="horz" lIns="93098" tIns="46549" rIns="93098" bIns="46549" rtlCol="0"/>
          <a:lstStyle>
            <a:lvl1pPr algn="r">
              <a:defRPr sz="1200"/>
            </a:lvl1pPr>
          </a:lstStyle>
          <a:p>
            <a:fld id="{AB3B0B5E-9B2D-458A-975D-87DE618C7A18}" type="datetimeFigureOut">
              <a:rPr lang="ro-RO" smtClean="0"/>
              <a:t>05.10.2017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2031"/>
            <a:ext cx="2945646" cy="496168"/>
          </a:xfrm>
          <a:prstGeom prst="rect">
            <a:avLst/>
          </a:prstGeom>
        </p:spPr>
        <p:txBody>
          <a:bodyPr vert="horz" lIns="93098" tIns="46549" rIns="93098" bIns="46549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999" y="9432031"/>
            <a:ext cx="2945646" cy="496168"/>
          </a:xfrm>
          <a:prstGeom prst="rect">
            <a:avLst/>
          </a:prstGeom>
        </p:spPr>
        <p:txBody>
          <a:bodyPr vert="horz" lIns="93098" tIns="46549" rIns="93098" bIns="46549" rtlCol="0" anchor="b"/>
          <a:lstStyle>
            <a:lvl1pPr algn="r">
              <a:defRPr sz="1200"/>
            </a:lvl1pPr>
          </a:lstStyle>
          <a:p>
            <a:fld id="{BD35D6D0-D124-475B-A318-8345E9759AF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55871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6491"/>
          </a:xfrm>
          <a:prstGeom prst="rect">
            <a:avLst/>
          </a:prstGeom>
        </p:spPr>
        <p:txBody>
          <a:bodyPr vert="horz" lIns="93098" tIns="46549" rIns="93098" bIns="46549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4" y="0"/>
            <a:ext cx="2946347" cy="496491"/>
          </a:xfrm>
          <a:prstGeom prst="rect">
            <a:avLst/>
          </a:prstGeom>
        </p:spPr>
        <p:txBody>
          <a:bodyPr vert="horz" lIns="93098" tIns="46549" rIns="93098" bIns="46549" rtlCol="0"/>
          <a:lstStyle>
            <a:lvl1pPr algn="r">
              <a:defRPr sz="1200"/>
            </a:lvl1pPr>
          </a:lstStyle>
          <a:p>
            <a:fld id="{72549313-F36B-47A9-84A6-C91FC6226A52}" type="datetimeFigureOut">
              <a:rPr lang="ro-RO" smtClean="0"/>
              <a:t>05.10.2017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98" tIns="46549" rIns="93098" bIns="46549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16662"/>
            <a:ext cx="5439410" cy="4468416"/>
          </a:xfrm>
          <a:prstGeom prst="rect">
            <a:avLst/>
          </a:prstGeom>
        </p:spPr>
        <p:txBody>
          <a:bodyPr vert="horz" lIns="93098" tIns="46549" rIns="93098" bIns="4654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1598"/>
            <a:ext cx="2946347" cy="496491"/>
          </a:xfrm>
          <a:prstGeom prst="rect">
            <a:avLst/>
          </a:prstGeom>
        </p:spPr>
        <p:txBody>
          <a:bodyPr vert="horz" lIns="93098" tIns="46549" rIns="93098" bIns="46549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4" y="9431598"/>
            <a:ext cx="2946347" cy="496491"/>
          </a:xfrm>
          <a:prstGeom prst="rect">
            <a:avLst/>
          </a:prstGeom>
        </p:spPr>
        <p:txBody>
          <a:bodyPr vert="horz" lIns="93098" tIns="46549" rIns="93098" bIns="46549" rtlCol="0" anchor="b"/>
          <a:lstStyle>
            <a:lvl1pPr algn="r">
              <a:defRPr sz="1200"/>
            </a:lvl1pPr>
          </a:lstStyle>
          <a:p>
            <a:fld id="{255969C9-3D75-4498-B0D2-1115EDD4712E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7142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imagine diapozitiv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ubstituent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969C9-3D75-4498-B0D2-1115EDD4712E}" type="slidenum">
              <a:rPr lang="ro-RO" smtClean="0"/>
              <a:t>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437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o-RO" smtClean="0"/>
          </a:p>
        </p:txBody>
      </p:sp>
    </p:spTree>
    <p:extLst>
      <p:ext uri="{BB962C8B-B14F-4D97-AF65-F5344CB8AC3E}">
        <p14:creationId xmlns:p14="http://schemas.microsoft.com/office/powerpoint/2010/main" val="1726781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C1DF-EE19-4C8C-A99A-D1CF3B8C1C1E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05.10.2017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27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D3665-44F1-4125-9CF2-607C4C797A23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05.10.2017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55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1BD55-8370-488E-A6CC-D2E94AFD03CF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05.10.2017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85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43104-DEDF-47A3-9055-51C4A26655F7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05.10.2017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455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5C9E0-0F80-42FB-B48E-8610D209BCEC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05.10.2017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52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F4FF9-C85D-4648-92D8-0D4595679441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05.10.2017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45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0620D-A635-4A01-9602-31328783DF6C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05.10.2017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490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D39A-142A-4096-8601-8DCD3C1EA925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05.10.2017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55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A0EE-8174-4D58-ABDF-3C735265C226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05.10.2017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85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CA17C-F6D7-4106-8468-BC1839ECA7B9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05.10.2017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0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71D0C-7046-4B86-A30B-815B9D2A4A5D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05.10.2017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031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28000">
              <a:schemeClr val="bg1"/>
            </a:gs>
            <a:gs pos="94000">
              <a:schemeClr val="tx2">
                <a:lumMod val="60000"/>
                <a:lumOff val="40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1E311-CDD4-4C3C-A823-C034B93BEB95}" type="datetime1">
              <a:rPr lang="ro-RO" smtClean="0">
                <a:solidFill>
                  <a:prstClr val="black">
                    <a:tint val="75000"/>
                  </a:prstClr>
                </a:solidFill>
              </a:rPr>
              <a:t>05.10.2017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465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787832" y="6048447"/>
            <a:ext cx="2397909" cy="674266"/>
          </a:xfrm>
          <a:custGeom>
            <a:avLst/>
            <a:gdLst>
              <a:gd name="connsiteX0" fmla="*/ 0 w 2373376"/>
              <a:gd name="connsiteY0" fmla="*/ 81676 h 652044"/>
              <a:gd name="connsiteX1" fmla="*/ 2199993 w 2373376"/>
              <a:gd name="connsiteY1" fmla="*/ 72622 h 652044"/>
              <a:gd name="connsiteX2" fmla="*/ 2236206 w 2373376"/>
              <a:gd name="connsiteY2" fmla="*/ 36408 h 652044"/>
              <a:gd name="connsiteX3" fmla="*/ 2254313 w 2373376"/>
              <a:gd name="connsiteY3" fmla="*/ 652044 h 652044"/>
              <a:gd name="connsiteX0" fmla="*/ 0 w 2353931"/>
              <a:gd name="connsiteY0" fmla="*/ 53779 h 651308"/>
              <a:gd name="connsiteX1" fmla="*/ 2181886 w 2353931"/>
              <a:gd name="connsiteY1" fmla="*/ 71886 h 651308"/>
              <a:gd name="connsiteX2" fmla="*/ 2218099 w 2353931"/>
              <a:gd name="connsiteY2" fmla="*/ 35672 h 651308"/>
              <a:gd name="connsiteX3" fmla="*/ 2236206 w 2353931"/>
              <a:gd name="connsiteY3" fmla="*/ 651308 h 651308"/>
              <a:gd name="connsiteX0" fmla="*/ 0 w 2360800"/>
              <a:gd name="connsiteY0" fmla="*/ 41118 h 638647"/>
              <a:gd name="connsiteX1" fmla="*/ 2190940 w 2360800"/>
              <a:gd name="connsiteY1" fmla="*/ 122600 h 638647"/>
              <a:gd name="connsiteX2" fmla="*/ 2218099 w 2360800"/>
              <a:gd name="connsiteY2" fmla="*/ 23011 h 638647"/>
              <a:gd name="connsiteX3" fmla="*/ 2236206 w 2360800"/>
              <a:gd name="connsiteY3" fmla="*/ 638647 h 638647"/>
              <a:gd name="connsiteX0" fmla="*/ 0 w 2342924"/>
              <a:gd name="connsiteY0" fmla="*/ 41118 h 638647"/>
              <a:gd name="connsiteX1" fmla="*/ 2190940 w 2342924"/>
              <a:gd name="connsiteY1" fmla="*/ 122600 h 638647"/>
              <a:gd name="connsiteX2" fmla="*/ 2163778 w 2342924"/>
              <a:gd name="connsiteY2" fmla="*/ 23011 h 638647"/>
              <a:gd name="connsiteX3" fmla="*/ 2236206 w 2342924"/>
              <a:gd name="connsiteY3" fmla="*/ 638647 h 638647"/>
              <a:gd name="connsiteX0" fmla="*/ 0 w 2342924"/>
              <a:gd name="connsiteY0" fmla="*/ 123852 h 639899"/>
              <a:gd name="connsiteX1" fmla="*/ 2190940 w 2342924"/>
              <a:gd name="connsiteY1" fmla="*/ 123852 h 639899"/>
              <a:gd name="connsiteX2" fmla="*/ 2163778 w 2342924"/>
              <a:gd name="connsiteY2" fmla="*/ 24263 h 639899"/>
              <a:gd name="connsiteX3" fmla="*/ 2236206 w 2342924"/>
              <a:gd name="connsiteY3" fmla="*/ 639899 h 639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2924" h="639899">
                <a:moveTo>
                  <a:pt x="0" y="123852"/>
                </a:moveTo>
                <a:lnTo>
                  <a:pt x="2190940" y="123852"/>
                </a:lnTo>
                <a:cubicBezTo>
                  <a:pt x="2551570" y="107254"/>
                  <a:pt x="2156234" y="-61745"/>
                  <a:pt x="2163778" y="24263"/>
                </a:cubicBezTo>
                <a:cubicBezTo>
                  <a:pt x="2171322" y="110271"/>
                  <a:pt x="2239224" y="538802"/>
                  <a:pt x="2236206" y="639899"/>
                </a:cubicBezTo>
              </a:path>
            </a:pathLst>
          </a:cu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o-RO">
              <a:solidFill>
                <a:prstClr val="black"/>
              </a:solidFill>
            </a:endParaRPr>
          </a:p>
        </p:txBody>
      </p:sp>
      <p:pic>
        <p:nvPicPr>
          <p:cNvPr id="16" name="Picture 5" descr="E:\Users\elena.ionescu.INTRANET\Pictures\Fundaluri\deeside-bottom-wav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0" y="1194024"/>
            <a:ext cx="9144960" cy="493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738530" y="2276872"/>
            <a:ext cx="7295816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o-RO" altLang="ro-RO" sz="1300" b="1" dirty="0">
              <a:solidFill>
                <a:srgbClr val="008080"/>
              </a:solidFill>
              <a:latin typeface="Calibri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130168" y="188639"/>
            <a:ext cx="2807578" cy="900000"/>
            <a:chOff x="6130168" y="188639"/>
            <a:chExt cx="2807578" cy="900000"/>
          </a:xfrm>
        </p:grpSpPr>
        <p:grpSp>
          <p:nvGrpSpPr>
            <p:cNvPr id="25" name="Group 24"/>
            <p:cNvGrpSpPr/>
            <p:nvPr/>
          </p:nvGrpSpPr>
          <p:grpSpPr>
            <a:xfrm>
              <a:off x="6130168" y="188639"/>
              <a:ext cx="2807578" cy="900000"/>
              <a:chOff x="6130168" y="116105"/>
              <a:chExt cx="2807578" cy="900000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6130168" y="116105"/>
                <a:ext cx="2807578" cy="900000"/>
                <a:chOff x="6130168" y="116105"/>
                <a:chExt cx="2807578" cy="900000"/>
              </a:xfrm>
            </p:grpSpPr>
            <p:pic>
              <p:nvPicPr>
                <p:cNvPr id="29" name="Picture 2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76473" y="126096"/>
                  <a:ext cx="766724" cy="608175"/>
                </a:xfrm>
                <a:prstGeom prst="rect">
                  <a:avLst/>
                </a:prstGeom>
              </p:spPr>
            </p:pic>
            <p:sp>
              <p:nvSpPr>
                <p:cNvPr id="30" name="Freeform 29"/>
                <p:cNvSpPr/>
                <p:nvPr/>
              </p:nvSpPr>
              <p:spPr>
                <a:xfrm rot="10800000">
                  <a:off x="6130168" y="116105"/>
                  <a:ext cx="2807578" cy="900000"/>
                </a:xfrm>
                <a:custGeom>
                  <a:avLst/>
                  <a:gdLst>
                    <a:gd name="connsiteX0" fmla="*/ 0 w 2373376"/>
                    <a:gd name="connsiteY0" fmla="*/ 81676 h 652044"/>
                    <a:gd name="connsiteX1" fmla="*/ 2199993 w 2373376"/>
                    <a:gd name="connsiteY1" fmla="*/ 72622 h 652044"/>
                    <a:gd name="connsiteX2" fmla="*/ 2236206 w 2373376"/>
                    <a:gd name="connsiteY2" fmla="*/ 36408 h 652044"/>
                    <a:gd name="connsiteX3" fmla="*/ 2254313 w 2373376"/>
                    <a:gd name="connsiteY3" fmla="*/ 652044 h 652044"/>
                    <a:gd name="connsiteX0" fmla="*/ 0 w 2353931"/>
                    <a:gd name="connsiteY0" fmla="*/ 53779 h 651308"/>
                    <a:gd name="connsiteX1" fmla="*/ 2181886 w 2353931"/>
                    <a:gd name="connsiteY1" fmla="*/ 71886 h 651308"/>
                    <a:gd name="connsiteX2" fmla="*/ 2218099 w 2353931"/>
                    <a:gd name="connsiteY2" fmla="*/ 35672 h 651308"/>
                    <a:gd name="connsiteX3" fmla="*/ 2236206 w 2353931"/>
                    <a:gd name="connsiteY3" fmla="*/ 651308 h 651308"/>
                    <a:gd name="connsiteX0" fmla="*/ 0 w 2360800"/>
                    <a:gd name="connsiteY0" fmla="*/ 41118 h 638647"/>
                    <a:gd name="connsiteX1" fmla="*/ 2190940 w 2360800"/>
                    <a:gd name="connsiteY1" fmla="*/ 122600 h 638647"/>
                    <a:gd name="connsiteX2" fmla="*/ 2218099 w 2360800"/>
                    <a:gd name="connsiteY2" fmla="*/ 23011 h 638647"/>
                    <a:gd name="connsiteX3" fmla="*/ 2236206 w 2360800"/>
                    <a:gd name="connsiteY3" fmla="*/ 638647 h 638647"/>
                    <a:gd name="connsiteX0" fmla="*/ 0 w 2342924"/>
                    <a:gd name="connsiteY0" fmla="*/ 41118 h 638647"/>
                    <a:gd name="connsiteX1" fmla="*/ 2190940 w 2342924"/>
                    <a:gd name="connsiteY1" fmla="*/ 122600 h 638647"/>
                    <a:gd name="connsiteX2" fmla="*/ 2163778 w 2342924"/>
                    <a:gd name="connsiteY2" fmla="*/ 23011 h 638647"/>
                    <a:gd name="connsiteX3" fmla="*/ 2236206 w 2342924"/>
                    <a:gd name="connsiteY3" fmla="*/ 638647 h 638647"/>
                    <a:gd name="connsiteX0" fmla="*/ 0 w 2342924"/>
                    <a:gd name="connsiteY0" fmla="*/ 123852 h 639899"/>
                    <a:gd name="connsiteX1" fmla="*/ 2190940 w 2342924"/>
                    <a:gd name="connsiteY1" fmla="*/ 123852 h 639899"/>
                    <a:gd name="connsiteX2" fmla="*/ 2163778 w 2342924"/>
                    <a:gd name="connsiteY2" fmla="*/ 24263 h 639899"/>
                    <a:gd name="connsiteX3" fmla="*/ 2236206 w 2342924"/>
                    <a:gd name="connsiteY3" fmla="*/ 639899 h 6398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42924" h="639899">
                      <a:moveTo>
                        <a:pt x="0" y="123852"/>
                      </a:moveTo>
                      <a:lnTo>
                        <a:pt x="2190940" y="123852"/>
                      </a:lnTo>
                      <a:cubicBezTo>
                        <a:pt x="2551570" y="107254"/>
                        <a:pt x="2156234" y="-61745"/>
                        <a:pt x="2163778" y="24263"/>
                      </a:cubicBezTo>
                      <a:cubicBezTo>
                        <a:pt x="2171322" y="110271"/>
                        <a:pt x="2239224" y="538802"/>
                        <a:pt x="2236206" y="639899"/>
                      </a:cubicBezTo>
                    </a:path>
                  </a:pathLst>
                </a:custGeom>
                <a:ln w="19050">
                  <a:solidFill>
                    <a:srgbClr val="00518E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o-RO">
                    <a:solidFill>
                      <a:prstClr val="black"/>
                    </a:solidFill>
                  </a:endParaRPr>
                </a:p>
              </p:txBody>
            </p:sp>
          </p:grpSp>
          <p:pic>
            <p:nvPicPr>
              <p:cNvPr id="28" name="Picture 2" descr="E:\Documents\ELENA\DAT 2\COMUNICARE\SIGLE PENTRU WORD\Sgla IS 2014-2020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44408" y="116337"/>
                <a:ext cx="616690" cy="6276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6" name="Picture 3" descr="E:\Documents\ELENA\DAT 2\COMUNICARE\SIGLE PENTRU WORD\sigla_guv_albastru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5715" y="188639"/>
              <a:ext cx="617933" cy="617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Subtitlu 2"/>
          <p:cNvSpPr txBox="1">
            <a:spLocks/>
          </p:cNvSpPr>
          <p:nvPr/>
        </p:nvSpPr>
        <p:spPr>
          <a:xfrm>
            <a:off x="2948082" y="4844207"/>
            <a:ext cx="3528391" cy="669660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o-RO" sz="360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4/ 6 Octombrie 2017</a:t>
            </a:r>
            <a:endParaRPr lang="ro-RO" sz="3600" b="1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pic>
        <p:nvPicPr>
          <p:cNvPr id="22" name="Picture 45" descr="\\192.168.8.42\Presa\ID_VIZ_2017_MDRAPFE\sigla_MDRAPFE2 (2)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54" y="6261880"/>
            <a:ext cx="2357746" cy="4704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328501" y="3044280"/>
            <a:ext cx="54672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5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ABORDAREA DLRC</a:t>
            </a:r>
            <a:endParaRPr lang="ro-RO" sz="5400" dirty="0">
              <a:solidFill>
                <a:schemeClr val="tx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96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703" y="4616"/>
            <a:ext cx="8435280" cy="1143000"/>
          </a:xfrm>
        </p:spPr>
        <p:txBody>
          <a:bodyPr>
            <a:noAutofit/>
          </a:bodyPr>
          <a:lstStyle/>
          <a:p>
            <a:r>
              <a:rPr lang="ro-RO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CRITERIILE E0</a:t>
            </a:r>
            <a:br>
              <a:rPr lang="ro-RO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VERIFICAREA CONFORMITĂȚII ADMINISTRATIVE</a:t>
            </a:r>
            <a:endParaRPr lang="ro-RO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2766638"/>
              </p:ext>
            </p:extLst>
          </p:nvPr>
        </p:nvGraphicFramePr>
        <p:xfrm>
          <a:off x="513359" y="1325805"/>
          <a:ext cx="8151737" cy="46710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039416"/>
                <a:gridCol w="2560861"/>
                <a:gridCol w="4551460"/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Criteriile E0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Explica</a:t>
                      </a: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ț</a:t>
                      </a: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ii (documente/informații a căror existență se verifică)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10: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Documente suport care să dovedească organizarea funcțională a GAL-ului: (a) - (l) 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just">
                        <a:spcBef>
                          <a:spcPts val="300"/>
                        </a:spcBef>
                        <a:spcAft>
                          <a:spcPts val="0"/>
                        </a:spcAft>
                        <a:buAutoNum type="alphaLcParenBoth"/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CIM </a:t>
                      </a: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manager și </a:t>
                      </a: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asistent - </a:t>
                      </a:r>
                      <a:r>
                        <a:rPr lang="ro-RO" sz="1400" i="1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inclusiv</a:t>
                      </a:r>
                      <a:r>
                        <a:rPr lang="ro-RO" sz="1400" i="1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contract </a:t>
                      </a:r>
                      <a:r>
                        <a:rPr lang="ro-RO" sz="1400" i="1" baseline="0" dirty="0" err="1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part-time</a:t>
                      </a:r>
                      <a:r>
                        <a:rPr lang="ro-RO" sz="1400" i="1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342900" indent="-342900" algn="just">
                        <a:spcBef>
                          <a:spcPts val="300"/>
                        </a:spcBef>
                        <a:spcAft>
                          <a:spcPts val="0"/>
                        </a:spcAft>
                        <a:buAutoNum type="alphaLcParenBoth"/>
                      </a:pP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CIM </a:t>
                      </a: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facilitator și procedura angajare / contract prestări servicii și procedura </a:t>
                      </a: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contractare – </a:t>
                      </a:r>
                      <a:r>
                        <a:rPr lang="ro-RO" sz="1400" i="1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inclusiv</a:t>
                      </a:r>
                      <a:r>
                        <a:rPr lang="ro-RO" sz="1400" i="1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contract </a:t>
                      </a:r>
                      <a:r>
                        <a:rPr lang="ro-RO" sz="1400" i="1" baseline="0" dirty="0" err="1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part-time</a:t>
                      </a:r>
                      <a:r>
                        <a:rPr lang="ro-RO" sz="1400" i="1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o-RO" sz="1400" i="1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inclusiv la nivelul unuia dintre parteneri</a:t>
                      </a:r>
                      <a:endParaRPr lang="ro-RO" sz="1400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(c)</a:t>
                      </a: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act proprietate spațiu /contract închiriere spațiu și contracte utilități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(d)</a:t>
                      </a: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Amenajarea unui birou funcțional (sediul GAL) </a:t>
                      </a:r>
                      <a:r>
                        <a:rPr lang="ro-RO" sz="1400" i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se dovedește prin documentele suport de la punctele c) si e)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(e)</a:t>
                      </a: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Actul de transfer spre utilizare de către GAL, pe întreaga durată de existență a parteneriatului, a echipamentelor achiziționate de autoritatea publică locală în cadrul sprijinului pregătitor pentru elaborarea </a:t>
                      </a: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SDL/</a:t>
                      </a:r>
                      <a:r>
                        <a:rPr lang="ro-RO" sz="1400" baseline="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o-RO" sz="1400" i="1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Declarație pe propria răspundere privind transferarea echipamentelor către GAL până la depunerea proiectului pentru cheltuieli de funcționare GAL</a:t>
                      </a:r>
                      <a:endParaRPr lang="ro-RO" sz="1400" i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(f), (g), (h), (i),</a:t>
                      </a: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(j), (k), (l) – </a:t>
                      </a: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Documente justificative (ex: Statutul GAL/ actul constitutiv GAL/ Decizie a Comitetului Director GAL/ Procedura de evitare a conflictului de interese/ Model declarație pe propria răspundere etc.)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118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435280" cy="1143000"/>
          </a:xfrm>
        </p:spPr>
        <p:txBody>
          <a:bodyPr>
            <a:noAutofit/>
          </a:bodyPr>
          <a:lstStyle/>
          <a:p>
            <a:r>
              <a:rPr lang="ro-RO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CRITERIILE E0</a:t>
            </a:r>
            <a:br>
              <a:rPr lang="ro-RO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VERIFICAREA CONFORMITĂȚII ADMINISTRATIVE</a:t>
            </a:r>
            <a:endParaRPr lang="ro-RO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6037364"/>
              </p:ext>
            </p:extLst>
          </p:nvPr>
        </p:nvGraphicFramePr>
        <p:xfrm>
          <a:off x="309832" y="1124744"/>
          <a:ext cx="8568952" cy="560499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008112"/>
                <a:gridCol w="4257688"/>
                <a:gridCol w="3303152"/>
              </a:tblGrid>
              <a:tr h="57606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Criteriile E0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Explica</a:t>
                      </a: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ț</a:t>
                      </a: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ii (documente/informații a căror existență se verifică)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78583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11: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Dovada obținerii numărului de înregistrare în registrul electronic de evidență a prelucrărilor de date cu caracter personal de la Autoritatea Națională de Supraveghere a Prelucrării Datelor cu Caracter Personal, care atestă calitatea de operator de date cu caracter personal, pentru domeniul specific (http://www.dataprotection.ro/).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Numărul de înregistrare în registrul electronic de evidență a prelucrărilor de date cu caracter personal al Autorității Naționale de Supraveghere a Prelucrării Datelor cu Caracter </a:t>
                      </a: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Personal / </a:t>
                      </a:r>
                      <a:r>
                        <a:rPr lang="ro-RO" sz="1400" i="1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Dovada solicitării calității de operator de</a:t>
                      </a:r>
                      <a:r>
                        <a:rPr lang="ro-RO" sz="1400" i="1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date cu caracter personal</a:t>
                      </a:r>
                      <a:endParaRPr lang="ro-RO" sz="1400" i="1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12: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Lista activităților desfășurate de </a:t>
                      </a:r>
                      <a:r>
                        <a:rPr lang="ro-RO" sz="140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GAL / </a:t>
                      </a:r>
                      <a:r>
                        <a:rPr lang="ro-RO" sz="1400" i="1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unul dintre parteneri</a:t>
                      </a:r>
                      <a:r>
                        <a:rPr lang="ro-RO" sz="140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 au avut în vedere îmbunătățirea competențelor în domeniile vizate de SDL, în conformitate cu Documentul suport C aferent Modelului Cadru de SDL </a:t>
                      </a:r>
                      <a:r>
                        <a:rPr lang="ro-RO" sz="1400" strike="sngStrike" baseline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o-RO" sz="1400" i="1" strike="sngStrike" baseline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pentru GAL-urile beneficiare de sprijin pregătitor)</a:t>
                      </a:r>
                      <a:r>
                        <a:rPr lang="ro-RO" sz="1400" strike="sngStrike" baseline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În cazul </a:t>
                      </a:r>
                      <a:r>
                        <a:rPr lang="ro-RO" sz="1400" i="1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în care nu s-au desfășurat astfel de activități, </a:t>
                      </a:r>
                      <a:r>
                        <a:rPr lang="ro-RO" sz="1400" strike="sngStrike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GAL-urilor </a:t>
                      </a:r>
                      <a:r>
                        <a:rPr lang="ro-RO" sz="1400" strike="sng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care nu au beneficiat de sprijin pregătitor, </a:t>
                      </a: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această anexă va conține dovada privind competențele personalului administrativ GAL (manager, asistent administrativ și, eventual, facilitator/facilitatori) în domeniile vizate de SDL/DLRC, inclusiv în managementul de proiect.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Document suport C/ dovada competențe (diploma, certificat etc.)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4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13: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Fișa postului și curriculum vitae al managerului GAL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Fișa postului și CV manager GAL 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8454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14: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Documente suport privind conținutul și participarea la </a:t>
                      </a: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ședințele / </a:t>
                      </a:r>
                      <a:r>
                        <a:rPr lang="ro-RO" sz="1400" i="1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ședința</a:t>
                      </a: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Comitetului Director GAL în care au fost abordate cele 5 teme obligatorii 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Agenda, lista participanților cu semnături, minuta, materialele prezentate, fotografii.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662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ro-RO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CRITERIILE E0</a:t>
            </a:r>
            <a:br>
              <a:rPr lang="ro-RO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VERIFICAREA CONFORMITĂȚII ADMINISTRATIVE</a:t>
            </a:r>
            <a:endParaRPr lang="ro-RO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2305566"/>
              </p:ext>
            </p:extLst>
          </p:nvPr>
        </p:nvGraphicFramePr>
        <p:xfrm>
          <a:off x="179512" y="1196752"/>
          <a:ext cx="8784976" cy="55473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936104"/>
                <a:gridCol w="3960440"/>
                <a:gridCol w="3888432"/>
              </a:tblGrid>
              <a:tr h="3600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Criteriile E0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Explica</a:t>
                      </a: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ț</a:t>
                      </a: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ii (documente/informații a căror existență se verifică)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15: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Fișa postului și curriculum vitae al facilitatorului comunitar, dacă a fost angajat un specialist, respectiv contractul pentru activitățile de facilitare comunitară, însoțit de acte doveditoare ale experienței relevante, dacă a fost contractată o firmă sau un ONG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Fișa postului și CV facilitator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37160" indent="-13716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Contractul pentru activitățile de facilitare comunitară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37160" indent="-13716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Acte doveditoare ale experienței </a:t>
                      </a: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relevante</a:t>
                      </a:r>
                    </a:p>
                    <a:p>
                      <a:pPr marL="137160" marR="0" lvl="0" indent="-13716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503170" algn="r"/>
                          <a:tab pos="2503170" algn="r"/>
                          <a:tab pos="2834640" algn="r"/>
                        </a:tabLst>
                        <a:defRPr/>
                      </a:pPr>
                      <a:r>
                        <a:rPr lang="ro-RO" sz="1400" i="1" baseline="0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Angajarea/contractarea facilitatorului se poate face și la nivelul unuia dintre parteneri</a:t>
                      </a:r>
                      <a:endParaRPr lang="ro-RO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16: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Documente suport privind conținutul (minutele întâlnirilor) și participarea la întrunirile publice organizate în zona/ele marginalizate vizate 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Agenda, lista participanților cu semnătura și date privind sexul, vârsta și etnia acestora, raportul sintetic al întrunirii pregătit de facilitator spre a fi prezentat în ședința C.D. al GAL, fotografii</a:t>
                      </a: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400" i="1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Reuniunile publice se pot desfășura și înainte de constituirea GAL și a Comitetului Director. Prin urmare, pentru asumarea la nivel de GAL, cele 5 teme obligatorii /rezultatele întrunirilor publice pot fi prezentate și aprobate </a:t>
                      </a:r>
                      <a:r>
                        <a:rPr lang="ro-RO" sz="1400" i="1" u="sng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într-una/mai multe </a:t>
                      </a:r>
                      <a:r>
                        <a:rPr lang="ro-RO" sz="1400" i="1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ședințe a Comitetului Director al GAL;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17: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Identificarea și justificarea tipurilor de măsuri necesare pentru a rezolva principalele probleme din teritoriu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Document suport E (</a:t>
                      </a:r>
                      <a:r>
                        <a:rPr lang="ro-RO" sz="1400" i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exemplu de identificare a tipurilor de măsuri necesar de întreprins</a:t>
                      </a: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)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18: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Distribuția măsurilor pe zonele din teritoriul SDL, în conformitate cu Tabelul 6 din Modelul Cadru de SDL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Tabel 6 – Model Cadru SDL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19: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Distribuția măsurilor pe sectoare și tipuri de investiții, în conformitate cu Tabelul 7 din Modelul Cadru de SDL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Tabel 7 – Model Cadru SDL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840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ro-RO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CRITERIILE E0</a:t>
            </a:r>
            <a:br>
              <a:rPr lang="ro-RO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VERIFICAREA CONFORMITĂȚII ADMINISTRATIVE</a:t>
            </a:r>
            <a:endParaRPr lang="ro-RO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2494638"/>
              </p:ext>
            </p:extLst>
          </p:nvPr>
        </p:nvGraphicFramePr>
        <p:xfrm>
          <a:off x="395536" y="1412776"/>
          <a:ext cx="8291264" cy="450445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008112"/>
                <a:gridCol w="3613248"/>
                <a:gridCol w="3669904"/>
              </a:tblGrid>
              <a:tr h="3600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Criteriile E0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Explica</a:t>
                      </a: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ț</a:t>
                      </a: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ii (documente/informații a căror existență se verifică)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20: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Matrice de corespondență privind complementaritatea intervențiilor propuse în cadrul listei indicative de intervenții cu finanțare din POR, POCU, alte surse (după exemplul oferit în Documentul suport J aferent Modelului Cadru de SDL)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Document suport J (</a:t>
                      </a:r>
                      <a:r>
                        <a:rPr lang="ro-RO" sz="1400" i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exemplu Matrice de corespondență privind complementaritatea intervențiilor</a:t>
                      </a: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)</a:t>
                      </a:r>
                      <a:endParaRPr lang="ro-RO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21: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Fișele intervențiilor din lista indicativă, pe modelul din Documentul suport K aferent Modelului Cadru de SDL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Pachet fișe conform model Document suport K</a:t>
                      </a:r>
                      <a:endParaRPr lang="ro-RO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22: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Procedura de monitorizare și evaluare a SDL, inclusiv indicatorii  POCU și POR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Caseta 4 – Model Cadru SDL </a:t>
                      </a:r>
                      <a:endParaRPr lang="ro-RO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Tabel 8 – Model Cadru SDL (Indicatori de rezultat proprii SDL) – </a:t>
                      </a:r>
                      <a:r>
                        <a:rPr lang="ro-RO" sz="1400" i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exemplu Document suport M</a:t>
                      </a:r>
                      <a:endParaRPr lang="ro-RO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737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23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Bugetul SDL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Capitolul 8 SDL – Planul Financiar </a:t>
                      </a:r>
                      <a:endParaRPr lang="ro-RO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37160" indent="-137160" algn="just">
                        <a:spcAft>
                          <a:spcPts val="60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i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Document suport N (Exemplu de prezentare a bugetului SDL)</a:t>
                      </a:r>
                      <a:endParaRPr lang="ro-RO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2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24: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Hotărârea GAL de asumare a SDL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Decizia Comitetului Director GAL</a:t>
                      </a:r>
                      <a:endParaRPr lang="ro-RO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SDL include toate capitolele și subcapitolele din Modelul Cadru de SDL?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SDL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184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DEPUNEREA SDL</a:t>
            </a:r>
            <a:endParaRPr lang="ro-RO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ro-RO" b="1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Documentele vor fi depuse pe baza unei </a:t>
            </a:r>
            <a:r>
              <a:rPr lang="ro-RO" b="1" u="sng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Scrisori de înaintare </a:t>
            </a:r>
            <a:r>
              <a:rPr lang="ro-RO" b="1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semnată de reprezentantul legal al </a:t>
            </a:r>
            <a:r>
              <a:rPr lang="ro-RO" b="1" dirty="0" smtClean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GAL. 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ro-RO" b="1" u="sng" dirty="0" smtClean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Pachetul de depunere </a:t>
            </a:r>
            <a:r>
              <a:rPr lang="ro-RO" b="1" dirty="0" smtClean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va cuprinde: 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ro-RO" b="1" dirty="0" smtClean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Scrisoarea de </a:t>
            </a:r>
            <a:r>
              <a:rPr lang="ro-RO" b="1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înaintare a SDL </a:t>
            </a:r>
            <a:r>
              <a:rPr lang="ro-RO" dirty="0" smtClean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(2 exemplare),</a:t>
            </a:r>
            <a:r>
              <a:rPr lang="ro-RO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având ca anexă un</a:t>
            </a:r>
            <a:r>
              <a:rPr lang="x-none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OPIS</a:t>
            </a:r>
            <a:r>
              <a:rPr lang="ro-RO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al</a:t>
            </a:r>
            <a:r>
              <a:rPr lang="x-none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SDL</a:t>
            </a:r>
            <a:r>
              <a:rPr lang="ro-RO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(cuprins și paginație), precum</a:t>
            </a:r>
            <a:r>
              <a:rPr lang="x-none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și </a:t>
            </a:r>
            <a:r>
              <a:rPr lang="ro-RO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al </a:t>
            </a:r>
            <a:r>
              <a:rPr lang="x-none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anexelor </a:t>
            </a:r>
            <a:r>
              <a:rPr lang="ro-RO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depuse</a:t>
            </a:r>
            <a:r>
              <a:rPr lang="x-none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(cu paginație)</a:t>
            </a:r>
            <a:r>
              <a:rPr lang="ro-RO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; </a:t>
            </a:r>
            <a:endParaRPr lang="ro-RO" dirty="0" smtClean="0">
              <a:solidFill>
                <a:srgbClr val="244061"/>
              </a:solidFill>
              <a:latin typeface="Trebuchet MS" panose="020B0603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lvl="1" algn="just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ro-RO" sz="3200" i="1" dirty="0" smtClean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În </a:t>
            </a:r>
            <a:r>
              <a:rPr lang="ro-RO" sz="3200" i="1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cazul în care Strategia nu este depusă de reprezentantul </a:t>
            </a:r>
            <a:r>
              <a:rPr lang="ro-RO" sz="3200" i="1" dirty="0" smtClean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legal </a:t>
            </a:r>
            <a:r>
              <a:rPr lang="ro-RO" sz="3200" i="1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al GAL, </a:t>
            </a:r>
            <a:r>
              <a:rPr lang="ro-RO" sz="3200" b="1" i="1" u="sng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prin Scrisoarea de înaintare se va desemna </a:t>
            </a:r>
            <a:r>
              <a:rPr lang="ro-RO" sz="3200" b="1" i="1" u="sng" dirty="0" smtClean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și persoana </a:t>
            </a:r>
            <a:r>
              <a:rPr lang="ro-RO" sz="3200" b="1" i="1" u="sng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împuternicită pentru depunerea </a:t>
            </a:r>
            <a:r>
              <a:rPr lang="ro-RO" sz="3200" b="1" i="1" u="sng" dirty="0" smtClean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SDL; </a:t>
            </a:r>
            <a:endParaRPr lang="ro-RO" sz="3200" b="1" i="1" u="sng" dirty="0">
              <a:latin typeface="Trebuchet MS" panose="020B0603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ro-RO" b="1" dirty="0" smtClean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Copia </a:t>
            </a:r>
            <a:r>
              <a:rPr lang="ro-RO" b="1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actului de identitate al persoanei care depune SDL;</a:t>
            </a:r>
            <a:endParaRPr lang="ro-RO" sz="2800" b="1" dirty="0">
              <a:latin typeface="Trebuchet MS" panose="020B0603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ro-RO" b="1" dirty="0" smtClean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Un </a:t>
            </a:r>
            <a:r>
              <a:rPr lang="ro-RO" b="1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exemplar</a:t>
            </a:r>
            <a:r>
              <a:rPr lang="ro-RO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al SDL cu anexe, pe suport hârtie;</a:t>
            </a:r>
            <a:endParaRPr lang="ro-RO" sz="2800" dirty="0">
              <a:latin typeface="Trebuchet MS" panose="020B0603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"/>
            </a:pPr>
            <a:r>
              <a:rPr lang="ro-RO" b="1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Trei exemplare </a:t>
            </a:r>
            <a:r>
              <a:rPr lang="ro-RO" b="1" dirty="0" smtClean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ale </a:t>
            </a:r>
            <a:r>
              <a:rPr lang="ro-RO" b="1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SDL</a:t>
            </a:r>
            <a:r>
              <a:rPr lang="ro-RO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cu anexe, în format electronic.</a:t>
            </a:r>
            <a:endParaRPr lang="ro-RO" sz="2800" dirty="0">
              <a:latin typeface="Trebuchet MS" panose="020B060302020202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buNone/>
            </a:pPr>
            <a:r>
              <a:rPr lang="ro-RO" dirty="0">
                <a:solidFill>
                  <a:srgbClr val="244061"/>
                </a:solidFill>
                <a:latin typeface="Trebuchet MS" panose="020B0603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	</a:t>
            </a: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739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 smtClean="0"/>
              <a:t/>
            </a:r>
            <a:br>
              <a:rPr lang="ro-RO" dirty="0" smtClean="0"/>
            </a:br>
            <a:r>
              <a:rPr lang="ro-RO" dirty="0"/>
              <a:t/>
            </a:r>
            <a:br>
              <a:rPr lang="ro-RO" dirty="0"/>
            </a:br>
            <a:r>
              <a:rPr lang="ro-RO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AGENDA </a:t>
            </a:r>
            <a:r>
              <a:rPr lang="ro-RO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REUNIUNII</a:t>
            </a:r>
            <a:br>
              <a:rPr lang="ro-RO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o-RO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o-RO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71500" indent="-571500" algn="just">
              <a:spcAft>
                <a:spcPts val="600"/>
              </a:spcAft>
              <a:buFont typeface="+mj-lt"/>
              <a:buAutoNum type="romanUcPeriod"/>
            </a:pP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Metodologia de evaluare și selecție a Strategiilor de Dezvoltare Locală: </a:t>
            </a:r>
            <a:r>
              <a:rPr lang="ro-RO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etape și </a:t>
            </a:r>
            <a:r>
              <a:rPr lang="ro-RO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termene </a:t>
            </a:r>
            <a:endParaRPr lang="ro-RO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 algn="just">
              <a:spcAft>
                <a:spcPts val="600"/>
              </a:spcAft>
              <a:buFont typeface="+mj-lt"/>
              <a:buAutoNum type="romanUcPeriod"/>
            </a:pP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Conținutul </a:t>
            </a:r>
            <a:r>
              <a:rPr lang="ro-RO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SDL; </a:t>
            </a:r>
          </a:p>
          <a:p>
            <a:pPr marL="571500" indent="-571500" algn="just">
              <a:spcAft>
                <a:spcPts val="600"/>
              </a:spcAft>
              <a:buFont typeface="+mj-lt"/>
              <a:buAutoNum type="romanUcPeriod"/>
            </a:pPr>
            <a:r>
              <a:rPr lang="ro-RO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Criteriile </a:t>
            </a: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conformitate administrativă (</a:t>
            </a:r>
            <a:r>
              <a:rPr lang="ro-RO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E0): </a:t>
            </a:r>
            <a:r>
              <a:rPr lang="ro-RO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modificări/clarificări </a:t>
            </a:r>
            <a:r>
              <a:rPr lang="ro-RO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 sprijinul beneficiarilor </a:t>
            </a:r>
          </a:p>
          <a:p>
            <a:pPr marL="571500" indent="-571500" algn="just">
              <a:spcAft>
                <a:spcPts val="600"/>
              </a:spcAft>
              <a:buFont typeface="+mj-lt"/>
              <a:buAutoNum type="romanUcPeriod"/>
            </a:pP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Criteriile de eligibilitate (E): </a:t>
            </a:r>
            <a:r>
              <a:rPr lang="ro-RO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clarificări cu privire la complementaritatea intervențiilor, fișele intervențiilor din lista indicativă, indicatorii SDL și  bugetul SDL;</a:t>
            </a:r>
          </a:p>
          <a:p>
            <a:pPr marL="571500" indent="-571500" algn="just">
              <a:spcAft>
                <a:spcPts val="600"/>
              </a:spcAft>
              <a:buFont typeface="+mj-lt"/>
              <a:buAutoNum type="romanUcPeriod"/>
            </a:pP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Criteriile pentru evaluarea studiului de referință (E1)</a:t>
            </a:r>
          </a:p>
          <a:p>
            <a:pPr marL="571500" indent="-571500" algn="just">
              <a:spcAft>
                <a:spcPts val="600"/>
              </a:spcAft>
              <a:buFont typeface="+mj-lt"/>
              <a:buAutoNum type="romanUcPeriod"/>
            </a:pP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Criteriile pentru evaluarea parteneriatului (E2)</a:t>
            </a:r>
          </a:p>
          <a:p>
            <a:pPr marL="571500" indent="-571500" algn="just">
              <a:spcAft>
                <a:spcPts val="600"/>
              </a:spcAft>
              <a:buFont typeface="+mj-lt"/>
              <a:buAutoNum type="romanUcPeriod"/>
            </a:pP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Criteriile de evaluare strategică și operațională (E3)</a:t>
            </a:r>
          </a:p>
          <a:p>
            <a:pPr marL="571500" indent="-571500" algn="just">
              <a:spcAft>
                <a:spcPts val="600"/>
              </a:spcAft>
              <a:buFont typeface="+mj-lt"/>
              <a:buAutoNum type="romanUcPeriod"/>
            </a:pPr>
            <a:r>
              <a:rPr lang="ro-RO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Întrebări și răspunsuri</a:t>
            </a:r>
          </a:p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43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6"/>
          <p:cNvSpPr txBox="1">
            <a:spLocks noChangeArrowheads="1"/>
          </p:cNvSpPr>
          <p:nvPr/>
        </p:nvSpPr>
        <p:spPr bwMode="auto">
          <a:xfrm>
            <a:off x="517494" y="1964433"/>
            <a:ext cx="3059906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E0 - Verificarea conformității administrative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23" name="Rectangle 2"/>
          <p:cNvSpPr>
            <a:spLocks/>
          </p:cNvSpPr>
          <p:nvPr/>
        </p:nvSpPr>
        <p:spPr bwMode="auto">
          <a:xfrm>
            <a:off x="561905" y="181375"/>
            <a:ext cx="7886700" cy="1034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o-RO" altLang="ro-RO" sz="27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</a:rPr>
              <a:t>METODOLOGIA DE EVALUARE ȘI SELECȚIE A SDL</a:t>
            </a:r>
            <a:endParaRPr lang="ro-RO" altLang="ro-RO" sz="27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</a:endParaRPr>
          </a:p>
        </p:txBody>
      </p:sp>
      <p:sp>
        <p:nvSpPr>
          <p:cNvPr id="5124" name="Text Box 46"/>
          <p:cNvSpPr txBox="1">
            <a:spLocks noChangeArrowheads="1"/>
          </p:cNvSpPr>
          <p:nvPr/>
        </p:nvSpPr>
        <p:spPr bwMode="auto">
          <a:xfrm>
            <a:off x="470013" y="1279120"/>
            <a:ext cx="3094719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b="1" dirty="0">
                <a:latin typeface="Segoe UI" panose="020B0502040204020203" pitchFamily="34" charset="0"/>
              </a:rPr>
              <a:t>Pașii</a:t>
            </a:r>
            <a:r>
              <a:rPr lang="en-US" altLang="ro-RO" sz="1200" dirty="0">
                <a:latin typeface="Segoe UI" panose="020B0502040204020203" pitchFamily="34" charset="0"/>
              </a:rPr>
              <a:t> </a:t>
            </a:r>
          </a:p>
        </p:txBody>
      </p:sp>
      <p:sp>
        <p:nvSpPr>
          <p:cNvPr id="5125" name="Text Box 46"/>
          <p:cNvSpPr txBox="1">
            <a:spLocks noChangeArrowheads="1"/>
          </p:cNvSpPr>
          <p:nvPr/>
        </p:nvSpPr>
        <p:spPr bwMode="auto">
          <a:xfrm>
            <a:off x="3707606" y="1296509"/>
            <a:ext cx="1624013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b="1" dirty="0">
                <a:latin typeface="Segoe UI" panose="020B0502040204020203" pitchFamily="34" charset="0"/>
              </a:rPr>
              <a:t>Criterii / punctaj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26" name="Text Box 46"/>
          <p:cNvSpPr txBox="1">
            <a:spLocks noChangeArrowheads="1"/>
          </p:cNvSpPr>
          <p:nvPr/>
        </p:nvSpPr>
        <p:spPr bwMode="auto">
          <a:xfrm>
            <a:off x="5292358" y="1315464"/>
            <a:ext cx="1084659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b="1" dirty="0">
                <a:latin typeface="Segoe UI" panose="020B0502040204020203" pitchFamily="34" charset="0"/>
              </a:rPr>
              <a:t>Responsabil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27" name="Text Box 46"/>
          <p:cNvSpPr txBox="1">
            <a:spLocks noChangeArrowheads="1"/>
          </p:cNvSpPr>
          <p:nvPr/>
        </p:nvSpPr>
        <p:spPr bwMode="auto">
          <a:xfrm>
            <a:off x="504826" y="2854354"/>
            <a:ext cx="305990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E1 - Evaluarea studiului de referință</a:t>
            </a:r>
            <a:r>
              <a:rPr lang="en-US" altLang="ro-RO" sz="1200" dirty="0">
                <a:latin typeface="Segoe UI" panose="020B0502040204020203" pitchFamily="34" charset="0"/>
              </a:rPr>
              <a:t> </a:t>
            </a:r>
          </a:p>
        </p:txBody>
      </p:sp>
      <p:sp>
        <p:nvSpPr>
          <p:cNvPr id="5128" name="Text Box 46"/>
          <p:cNvSpPr txBox="1">
            <a:spLocks noChangeArrowheads="1"/>
          </p:cNvSpPr>
          <p:nvPr/>
        </p:nvSpPr>
        <p:spPr bwMode="auto">
          <a:xfrm>
            <a:off x="3721894" y="2043590"/>
            <a:ext cx="1452563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Criterii E0 (da/nu)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29" name="Text Box 46"/>
          <p:cNvSpPr txBox="1">
            <a:spLocks noChangeArrowheads="1"/>
          </p:cNvSpPr>
          <p:nvPr/>
        </p:nvSpPr>
        <p:spPr bwMode="auto">
          <a:xfrm>
            <a:off x="5318951" y="2037664"/>
            <a:ext cx="1321594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 smtClean="0">
                <a:latin typeface="Segoe UI" panose="020B0502040204020203" pitchFamily="34" charset="0"/>
              </a:rPr>
              <a:t>Secretariat CCS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30" name="AutoShape 29"/>
          <p:cNvSpPr>
            <a:spLocks noChangeArrowheads="1"/>
          </p:cNvSpPr>
          <p:nvPr/>
        </p:nvSpPr>
        <p:spPr bwMode="auto">
          <a:xfrm>
            <a:off x="8612981" y="1956197"/>
            <a:ext cx="371475" cy="542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350">
                <a:solidFill>
                  <a:schemeClr val="bg1"/>
                </a:solidFill>
              </a:rPr>
              <a:t>EXIT</a:t>
            </a:r>
            <a:endParaRPr lang="en-US" altLang="ro-RO" sz="1350">
              <a:solidFill>
                <a:schemeClr val="bg1"/>
              </a:solidFill>
            </a:endParaRPr>
          </a:p>
        </p:txBody>
      </p:sp>
      <p:sp>
        <p:nvSpPr>
          <p:cNvPr id="5131" name="Text Box 46"/>
          <p:cNvSpPr txBox="1">
            <a:spLocks noChangeArrowheads="1"/>
          </p:cNvSpPr>
          <p:nvPr/>
        </p:nvSpPr>
        <p:spPr bwMode="auto">
          <a:xfrm>
            <a:off x="491154" y="3230602"/>
            <a:ext cx="305990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E2 - Evaluarea parteneriatului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32" name="Text Box 46"/>
          <p:cNvSpPr txBox="1">
            <a:spLocks noChangeArrowheads="1"/>
          </p:cNvSpPr>
          <p:nvPr/>
        </p:nvSpPr>
        <p:spPr bwMode="auto">
          <a:xfrm>
            <a:off x="3739156" y="2844525"/>
            <a:ext cx="1452563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>
                <a:latin typeface="Segoe UI" panose="020B0502040204020203" pitchFamily="34" charset="0"/>
              </a:rPr>
              <a:t>Criterii E1 (da/nu)</a:t>
            </a:r>
            <a:endParaRPr lang="en-US" altLang="ro-RO" sz="1200">
              <a:latin typeface="Segoe UI" panose="020B0502040204020203" pitchFamily="34" charset="0"/>
            </a:endParaRPr>
          </a:p>
        </p:txBody>
      </p:sp>
      <p:sp>
        <p:nvSpPr>
          <p:cNvPr id="5133" name="Text Box 46"/>
          <p:cNvSpPr txBox="1">
            <a:spLocks noChangeArrowheads="1"/>
          </p:cNvSpPr>
          <p:nvPr/>
        </p:nvSpPr>
        <p:spPr bwMode="auto">
          <a:xfrm>
            <a:off x="3726656" y="3223785"/>
            <a:ext cx="1443038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Criterii E2 (da/nu)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34" name="Text Box 46"/>
          <p:cNvSpPr txBox="1">
            <a:spLocks noChangeArrowheads="1"/>
          </p:cNvSpPr>
          <p:nvPr/>
        </p:nvSpPr>
        <p:spPr bwMode="auto">
          <a:xfrm>
            <a:off x="5328047" y="2868418"/>
            <a:ext cx="1321594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>
                <a:latin typeface="Segoe UI" panose="020B0502040204020203" pitchFamily="34" charset="0"/>
              </a:rPr>
              <a:t>Expert date</a:t>
            </a:r>
            <a:endParaRPr lang="en-US" altLang="ro-RO" sz="1200">
              <a:latin typeface="Segoe UI" panose="020B0502040204020203" pitchFamily="34" charset="0"/>
            </a:endParaRPr>
          </a:p>
        </p:txBody>
      </p:sp>
      <p:sp>
        <p:nvSpPr>
          <p:cNvPr id="5135" name="Text Box 46"/>
          <p:cNvSpPr txBox="1">
            <a:spLocks noChangeArrowheads="1"/>
          </p:cNvSpPr>
          <p:nvPr/>
        </p:nvSpPr>
        <p:spPr bwMode="auto">
          <a:xfrm>
            <a:off x="5318951" y="3221459"/>
            <a:ext cx="1321594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Expert participare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36" name="AutoShape 36"/>
          <p:cNvSpPr>
            <a:spLocks noChangeArrowheads="1"/>
          </p:cNvSpPr>
          <p:nvPr/>
        </p:nvSpPr>
        <p:spPr bwMode="auto">
          <a:xfrm>
            <a:off x="8612981" y="2278856"/>
            <a:ext cx="371475" cy="54292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350">
                <a:solidFill>
                  <a:schemeClr val="bg1"/>
                </a:solidFill>
              </a:rPr>
              <a:t>EXIT</a:t>
            </a:r>
            <a:endParaRPr lang="en-US" altLang="ro-RO" sz="1350">
              <a:solidFill>
                <a:schemeClr val="bg1"/>
              </a:solidFill>
            </a:endParaRPr>
          </a:p>
        </p:txBody>
      </p:sp>
      <p:sp>
        <p:nvSpPr>
          <p:cNvPr id="5137" name="AutoShape 37"/>
          <p:cNvSpPr>
            <a:spLocks noChangeArrowheads="1"/>
          </p:cNvSpPr>
          <p:nvPr/>
        </p:nvSpPr>
        <p:spPr bwMode="auto">
          <a:xfrm>
            <a:off x="8612981" y="2677716"/>
            <a:ext cx="371475" cy="542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350">
                <a:solidFill>
                  <a:schemeClr val="bg1"/>
                </a:solidFill>
              </a:rPr>
              <a:t>EXIT</a:t>
            </a:r>
            <a:endParaRPr lang="en-US" altLang="ro-RO" sz="1350">
              <a:solidFill>
                <a:schemeClr val="bg1"/>
              </a:solidFill>
            </a:endParaRPr>
          </a:p>
        </p:txBody>
      </p:sp>
      <p:sp>
        <p:nvSpPr>
          <p:cNvPr id="5138" name="Text Box 46"/>
          <p:cNvSpPr txBox="1">
            <a:spLocks noChangeArrowheads="1"/>
          </p:cNvSpPr>
          <p:nvPr/>
        </p:nvSpPr>
        <p:spPr bwMode="auto">
          <a:xfrm>
            <a:off x="504826" y="3895989"/>
            <a:ext cx="305990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>
                <a:latin typeface="Segoe UI" panose="020B0502040204020203" pitchFamily="34" charset="0"/>
              </a:rPr>
              <a:t>E3 - Evaluarea strategică și operațională</a:t>
            </a:r>
            <a:r>
              <a:rPr lang="en-US" altLang="ro-RO" sz="1200">
                <a:latin typeface="Segoe UI" panose="020B0502040204020203" pitchFamily="34" charset="0"/>
              </a:rPr>
              <a:t> </a:t>
            </a:r>
          </a:p>
        </p:txBody>
      </p:sp>
      <p:sp>
        <p:nvSpPr>
          <p:cNvPr id="5139" name="Text Box 46"/>
          <p:cNvSpPr txBox="1">
            <a:spLocks noChangeArrowheads="1"/>
          </p:cNvSpPr>
          <p:nvPr/>
        </p:nvSpPr>
        <p:spPr bwMode="auto">
          <a:xfrm>
            <a:off x="3721894" y="3727848"/>
            <a:ext cx="1438275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>
                <a:latin typeface="Segoe UI" panose="020B0502040204020203" pitchFamily="34" charset="0"/>
              </a:rPr>
              <a:t>Criterii E3A &amp; E3B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>
                <a:latin typeface="Segoe UI" panose="020B0502040204020203" pitchFamily="34" charset="0"/>
              </a:rPr>
              <a:t>(note 1-10 )</a:t>
            </a:r>
            <a:endParaRPr lang="en-US" altLang="ro-RO" sz="1200">
              <a:latin typeface="Segoe UI" panose="020B0502040204020203" pitchFamily="34" charset="0"/>
            </a:endParaRPr>
          </a:p>
        </p:txBody>
      </p:sp>
      <p:sp>
        <p:nvSpPr>
          <p:cNvPr id="5140" name="Text Box 46"/>
          <p:cNvSpPr txBox="1">
            <a:spLocks noChangeArrowheads="1"/>
          </p:cNvSpPr>
          <p:nvPr/>
        </p:nvSpPr>
        <p:spPr bwMode="auto">
          <a:xfrm>
            <a:off x="5322094" y="3836194"/>
            <a:ext cx="1327547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 smtClean="0">
                <a:latin typeface="Segoe UI" panose="020B0502040204020203" pitchFamily="34" charset="0"/>
              </a:rPr>
              <a:t>Membri CCS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41" name="Text Box 46"/>
          <p:cNvSpPr txBox="1">
            <a:spLocks noChangeArrowheads="1"/>
          </p:cNvSpPr>
          <p:nvPr/>
        </p:nvSpPr>
        <p:spPr bwMode="auto">
          <a:xfrm>
            <a:off x="504826" y="4249342"/>
            <a:ext cx="305990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Calculul punctajului final</a:t>
            </a:r>
          </a:p>
        </p:txBody>
      </p:sp>
      <p:sp>
        <p:nvSpPr>
          <p:cNvPr id="5142" name="Text Box 46"/>
          <p:cNvSpPr txBox="1">
            <a:spLocks noChangeArrowheads="1"/>
          </p:cNvSpPr>
          <p:nvPr/>
        </p:nvSpPr>
        <p:spPr bwMode="auto">
          <a:xfrm>
            <a:off x="3721894" y="4252913"/>
            <a:ext cx="1487089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 smtClean="0">
                <a:latin typeface="Segoe UI" panose="020B0502040204020203" pitchFamily="34" charset="0"/>
              </a:rPr>
              <a:t>Note </a:t>
            </a:r>
            <a:r>
              <a:rPr lang="it-IT" altLang="ro-RO" sz="1200" dirty="0" smtClean="0">
                <a:latin typeface="Segoe UI" panose="020B0502040204020203" pitchFamily="34" charset="0"/>
              </a:rPr>
              <a:t>(3A+3B)</a:t>
            </a:r>
            <a:r>
              <a:rPr lang="ro-RO" altLang="ro-RO" sz="1200" dirty="0" smtClean="0">
                <a:latin typeface="Segoe UI" panose="020B0502040204020203" pitchFamily="34" charset="0"/>
              </a:rPr>
              <a:t> </a:t>
            </a:r>
            <a:r>
              <a:rPr lang="it-IT" altLang="ro-RO" sz="1200" dirty="0" smtClean="0">
                <a:latin typeface="Segoe UI" panose="020B0502040204020203" pitchFamily="34" charset="0"/>
              </a:rPr>
              <a:t>/</a:t>
            </a:r>
            <a:r>
              <a:rPr lang="ro-RO" altLang="ro-RO" sz="1200" dirty="0" smtClean="0">
                <a:latin typeface="Segoe UI" panose="020B0502040204020203" pitchFamily="34" charset="0"/>
              </a:rPr>
              <a:t> </a:t>
            </a:r>
            <a:r>
              <a:rPr lang="it-IT" altLang="ro-RO" sz="1200" dirty="0" smtClean="0">
                <a:latin typeface="Segoe UI" panose="020B0502040204020203" pitchFamily="34" charset="0"/>
              </a:rPr>
              <a:t>2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43" name="Text Box 46"/>
          <p:cNvSpPr txBox="1">
            <a:spLocks noChangeArrowheads="1"/>
          </p:cNvSpPr>
          <p:nvPr/>
        </p:nvSpPr>
        <p:spPr bwMode="auto">
          <a:xfrm>
            <a:off x="5318951" y="4244051"/>
            <a:ext cx="1321594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>
                <a:latin typeface="Segoe UI" panose="020B0502040204020203" pitchFamily="34" charset="0"/>
              </a:rPr>
              <a:t>Secretariat CCS</a:t>
            </a:r>
            <a:endParaRPr lang="en-US" altLang="ro-RO" sz="1200">
              <a:latin typeface="Segoe UI" panose="020B0502040204020203" pitchFamily="34" charset="0"/>
            </a:endParaRPr>
          </a:p>
        </p:txBody>
      </p:sp>
      <p:sp>
        <p:nvSpPr>
          <p:cNvPr id="5144" name="Text Box 46"/>
          <p:cNvSpPr txBox="1">
            <a:spLocks noChangeArrowheads="1"/>
          </p:cNvSpPr>
          <p:nvPr/>
        </p:nvSpPr>
        <p:spPr bwMode="auto">
          <a:xfrm>
            <a:off x="504826" y="5005388"/>
            <a:ext cx="305990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Anunțarea rezultatelor </a:t>
            </a:r>
          </a:p>
        </p:txBody>
      </p:sp>
      <p:sp>
        <p:nvSpPr>
          <p:cNvPr id="5145" name="Text Box 46"/>
          <p:cNvSpPr txBox="1">
            <a:spLocks noChangeArrowheads="1"/>
          </p:cNvSpPr>
          <p:nvPr/>
        </p:nvSpPr>
        <p:spPr bwMode="auto">
          <a:xfrm>
            <a:off x="504826" y="5364335"/>
            <a:ext cx="305990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 smtClean="0">
                <a:latin typeface="Segoe UI" panose="020B0502040204020203" pitchFamily="34" charset="0"/>
              </a:rPr>
              <a:t>Contestații: </a:t>
            </a:r>
            <a:r>
              <a:rPr lang="ro-RO" altLang="ro-RO" sz="1200" dirty="0">
                <a:latin typeface="Segoe UI" panose="020B0502040204020203" pitchFamily="34" charset="0"/>
              </a:rPr>
              <a:t>înregistrare &amp; </a:t>
            </a:r>
            <a:r>
              <a:rPr lang="ro-RO" altLang="ro-RO" sz="1200" dirty="0" smtClean="0">
                <a:latin typeface="Segoe UI" panose="020B0502040204020203" pitchFamily="34" charset="0"/>
              </a:rPr>
              <a:t>soluționare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46" name="Text Box 46"/>
          <p:cNvSpPr txBox="1">
            <a:spLocks noChangeArrowheads="1"/>
          </p:cNvSpPr>
          <p:nvPr/>
        </p:nvSpPr>
        <p:spPr bwMode="auto">
          <a:xfrm>
            <a:off x="487419" y="5755467"/>
            <a:ext cx="305990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 smtClean="0">
                <a:latin typeface="Segoe UI" panose="020B0502040204020203" pitchFamily="34" charset="0"/>
              </a:rPr>
              <a:t>Anunțarea </a:t>
            </a:r>
            <a:r>
              <a:rPr lang="ro-RO" altLang="ro-RO" sz="1200" dirty="0">
                <a:latin typeface="Segoe UI" panose="020B0502040204020203" pitchFamily="34" charset="0"/>
              </a:rPr>
              <a:t>rezultatelor finale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47" name="Text Box 46"/>
          <p:cNvSpPr txBox="1">
            <a:spLocks noChangeArrowheads="1"/>
          </p:cNvSpPr>
          <p:nvPr/>
        </p:nvSpPr>
        <p:spPr bwMode="auto">
          <a:xfrm>
            <a:off x="504826" y="2499123"/>
            <a:ext cx="305990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>
                <a:latin typeface="Segoe UI" panose="020B0502040204020203" pitchFamily="34" charset="0"/>
              </a:rPr>
              <a:t>E – Verificarea eligibilității</a:t>
            </a:r>
            <a:endParaRPr lang="en-US" altLang="ro-RO" sz="1200">
              <a:latin typeface="Segoe UI" panose="020B0502040204020203" pitchFamily="34" charset="0"/>
            </a:endParaRPr>
          </a:p>
        </p:txBody>
      </p:sp>
      <p:sp>
        <p:nvSpPr>
          <p:cNvPr id="5148" name="Text Box 46"/>
          <p:cNvSpPr txBox="1">
            <a:spLocks noChangeArrowheads="1"/>
          </p:cNvSpPr>
          <p:nvPr/>
        </p:nvSpPr>
        <p:spPr bwMode="auto">
          <a:xfrm>
            <a:off x="3721894" y="2490788"/>
            <a:ext cx="1443038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Criterii E (da/nu)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49" name="Text Box 46"/>
          <p:cNvSpPr txBox="1">
            <a:spLocks noChangeArrowheads="1"/>
          </p:cNvSpPr>
          <p:nvPr/>
        </p:nvSpPr>
        <p:spPr bwMode="auto">
          <a:xfrm>
            <a:off x="5322094" y="2483644"/>
            <a:ext cx="1327547" cy="253916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050">
                <a:latin typeface="Segoe UI" panose="020B0502040204020203" pitchFamily="34" charset="0"/>
              </a:rPr>
              <a:t>AMPOR+AMPOCU</a:t>
            </a:r>
            <a:endParaRPr lang="en-US" altLang="ro-RO" sz="1050">
              <a:latin typeface="Segoe UI" panose="020B0502040204020203" pitchFamily="34" charset="0"/>
            </a:endParaRPr>
          </a:p>
        </p:txBody>
      </p:sp>
      <p:sp>
        <p:nvSpPr>
          <p:cNvPr id="5150" name="Text Box 46"/>
          <p:cNvSpPr txBox="1">
            <a:spLocks noChangeArrowheads="1"/>
          </p:cNvSpPr>
          <p:nvPr/>
        </p:nvSpPr>
        <p:spPr bwMode="auto">
          <a:xfrm>
            <a:off x="7810500" y="1304046"/>
            <a:ext cx="802481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b="1" dirty="0">
                <a:latin typeface="Segoe UI" panose="020B0502040204020203" pitchFamily="34" charset="0"/>
              </a:rPr>
              <a:t>Termen evaluare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51" name="Text Box 46"/>
          <p:cNvSpPr txBox="1">
            <a:spLocks noChangeArrowheads="1"/>
          </p:cNvSpPr>
          <p:nvPr/>
        </p:nvSpPr>
        <p:spPr bwMode="auto">
          <a:xfrm>
            <a:off x="6698456" y="1261111"/>
            <a:ext cx="1081088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b="1" dirty="0">
                <a:latin typeface="Segoe UI" panose="020B0502040204020203" pitchFamily="34" charset="0"/>
              </a:rPr>
              <a:t>Solicitare clarificări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52" name="Text Box 46"/>
          <p:cNvSpPr txBox="1">
            <a:spLocks noChangeArrowheads="1"/>
          </p:cNvSpPr>
          <p:nvPr/>
        </p:nvSpPr>
        <p:spPr bwMode="auto">
          <a:xfrm>
            <a:off x="6698456" y="2042124"/>
            <a:ext cx="1081088" cy="646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900" dirty="0">
                <a:latin typeface="Segoe UI" panose="020B0502040204020203" pitchFamily="34" charset="0"/>
              </a:rPr>
              <a:t>Termen solicitare: </a:t>
            </a:r>
            <a:r>
              <a:rPr lang="ro-RO" altLang="ro-RO" sz="900" b="1" dirty="0">
                <a:solidFill>
                  <a:srgbClr val="C00000"/>
                </a:solidFill>
                <a:latin typeface="Segoe UI" panose="020B0502040204020203" pitchFamily="34" charset="0"/>
              </a:rPr>
              <a:t>7 dec. 2017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900" dirty="0">
                <a:latin typeface="Segoe UI" panose="020B0502040204020203" pitchFamily="34" charset="0"/>
              </a:rPr>
              <a:t>Termen răspuns GAL: </a:t>
            </a:r>
            <a:r>
              <a:rPr lang="ro-RO" altLang="ro-RO" sz="900" b="1" dirty="0">
                <a:solidFill>
                  <a:srgbClr val="C00000"/>
                </a:solidFill>
                <a:latin typeface="Segoe UI" panose="020B0502040204020203" pitchFamily="34" charset="0"/>
              </a:rPr>
              <a:t>3 zile</a:t>
            </a:r>
            <a:endParaRPr lang="en-US" altLang="ro-RO" sz="900" b="1" dirty="0">
              <a:solidFill>
                <a:srgbClr val="C00000"/>
              </a:solidFill>
              <a:latin typeface="Segoe UI" panose="020B0502040204020203" pitchFamily="34" charset="0"/>
            </a:endParaRPr>
          </a:p>
        </p:txBody>
      </p:sp>
      <p:sp>
        <p:nvSpPr>
          <p:cNvPr id="5153" name="Text Box 46"/>
          <p:cNvSpPr txBox="1">
            <a:spLocks noChangeArrowheads="1"/>
          </p:cNvSpPr>
          <p:nvPr/>
        </p:nvSpPr>
        <p:spPr bwMode="auto">
          <a:xfrm>
            <a:off x="7820026" y="2048492"/>
            <a:ext cx="770334" cy="1546577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o-RO" altLang="ro-RO" sz="1200" dirty="0">
              <a:latin typeface="Segoe UI" panose="020B0502040204020203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7 zile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o-RO" altLang="ro-RO" sz="1200" dirty="0">
              <a:latin typeface="Segoe UI" panose="020B0502040204020203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o-RO" altLang="ro-RO" sz="900" b="1" dirty="0">
              <a:solidFill>
                <a:srgbClr val="C00000"/>
              </a:solidFill>
              <a:latin typeface="Segoe UI" panose="020B0502040204020203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o-RO" altLang="ro-RO" sz="900" b="1" dirty="0">
              <a:solidFill>
                <a:srgbClr val="C00000"/>
              </a:solidFill>
              <a:latin typeface="Segoe UI" panose="020B0502040204020203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900" b="1" dirty="0">
                <a:solidFill>
                  <a:srgbClr val="C00000"/>
                </a:solidFill>
                <a:latin typeface="Segoe UI" panose="020B0502040204020203" pitchFamily="34" charset="0"/>
              </a:rPr>
              <a:t>13 dec.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o-RO" altLang="ro-RO" sz="1050" dirty="0">
              <a:latin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o-RO" altLang="ro-RO" sz="1050" dirty="0">
              <a:latin typeface="Segoe UI" panose="020B0502040204020203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ro-RO" sz="1050" dirty="0">
              <a:latin typeface="Segoe UI" panose="020B0502040204020203" pitchFamily="34" charset="0"/>
            </a:endParaRPr>
          </a:p>
        </p:txBody>
      </p:sp>
      <p:sp>
        <p:nvSpPr>
          <p:cNvPr id="5154" name="AutoShape 37"/>
          <p:cNvSpPr>
            <a:spLocks noChangeArrowheads="1"/>
          </p:cNvSpPr>
          <p:nvPr/>
        </p:nvSpPr>
        <p:spPr bwMode="auto">
          <a:xfrm>
            <a:off x="8618935" y="3120629"/>
            <a:ext cx="371475" cy="5429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5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350">
                <a:solidFill>
                  <a:schemeClr val="bg1"/>
                </a:solidFill>
              </a:rPr>
              <a:t>EXIT</a:t>
            </a:r>
            <a:endParaRPr lang="en-US" altLang="ro-RO" sz="1350">
              <a:solidFill>
                <a:schemeClr val="bg1"/>
              </a:solidFill>
            </a:endParaRPr>
          </a:p>
        </p:txBody>
      </p:sp>
      <p:sp>
        <p:nvSpPr>
          <p:cNvPr id="5155" name="Text Box 46"/>
          <p:cNvSpPr txBox="1">
            <a:spLocks noChangeArrowheads="1"/>
          </p:cNvSpPr>
          <p:nvPr/>
        </p:nvSpPr>
        <p:spPr bwMode="auto">
          <a:xfrm>
            <a:off x="7825979" y="3738562"/>
            <a:ext cx="792956" cy="415498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>
                <a:latin typeface="Segoe UI" panose="020B0502040204020203" pitchFamily="34" charset="0"/>
              </a:rPr>
              <a:t>7 zile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900" b="1">
                <a:solidFill>
                  <a:srgbClr val="C00000"/>
                </a:solidFill>
                <a:latin typeface="Segoe UI" panose="020B0502040204020203" pitchFamily="34" charset="0"/>
              </a:rPr>
              <a:t>22 dec. </a:t>
            </a:r>
            <a:endParaRPr lang="en-US" altLang="ro-RO" sz="900" b="1">
              <a:solidFill>
                <a:srgbClr val="C00000"/>
              </a:solidFill>
              <a:latin typeface="Segoe UI" panose="020B0502040204020203" pitchFamily="34" charset="0"/>
            </a:endParaRPr>
          </a:p>
        </p:txBody>
      </p:sp>
      <p:sp>
        <p:nvSpPr>
          <p:cNvPr id="5156" name="Text Box 46"/>
          <p:cNvSpPr txBox="1">
            <a:spLocks noChangeArrowheads="1"/>
          </p:cNvSpPr>
          <p:nvPr/>
        </p:nvSpPr>
        <p:spPr bwMode="auto">
          <a:xfrm>
            <a:off x="7820026" y="4300538"/>
            <a:ext cx="792956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900" b="1">
                <a:solidFill>
                  <a:srgbClr val="C00000"/>
                </a:solidFill>
                <a:latin typeface="Segoe UI" panose="020B0502040204020203" pitchFamily="34" charset="0"/>
              </a:rPr>
              <a:t>27 dec. </a:t>
            </a:r>
            <a:endParaRPr lang="en-US" altLang="ro-RO" sz="900" b="1">
              <a:solidFill>
                <a:srgbClr val="C00000"/>
              </a:solidFill>
              <a:latin typeface="Segoe UI" panose="020B0502040204020203" pitchFamily="34" charset="0"/>
            </a:endParaRPr>
          </a:p>
        </p:txBody>
      </p:sp>
      <p:sp>
        <p:nvSpPr>
          <p:cNvPr id="5157" name="Text Box 46"/>
          <p:cNvSpPr txBox="1">
            <a:spLocks noChangeArrowheads="1"/>
          </p:cNvSpPr>
          <p:nvPr/>
        </p:nvSpPr>
        <p:spPr bwMode="auto">
          <a:xfrm>
            <a:off x="504826" y="4691063"/>
            <a:ext cx="305990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>
                <a:latin typeface="Segoe UI" panose="020B0502040204020203" pitchFamily="34" charset="0"/>
              </a:rPr>
              <a:t>Selecția SDL la nivelul CCS</a:t>
            </a:r>
          </a:p>
        </p:txBody>
      </p:sp>
      <p:sp>
        <p:nvSpPr>
          <p:cNvPr id="5158" name="Text Box 46"/>
          <p:cNvSpPr txBox="1">
            <a:spLocks noChangeArrowheads="1"/>
          </p:cNvSpPr>
          <p:nvPr/>
        </p:nvSpPr>
        <p:spPr bwMode="auto">
          <a:xfrm>
            <a:off x="5328047" y="4705351"/>
            <a:ext cx="1327547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 smtClean="0">
                <a:latin typeface="Segoe UI" panose="020B0502040204020203" pitchFamily="34" charset="0"/>
              </a:rPr>
              <a:t>Membri </a:t>
            </a:r>
            <a:r>
              <a:rPr lang="ro-RO" altLang="ro-RO" sz="1200" dirty="0">
                <a:latin typeface="Segoe UI" panose="020B0502040204020203" pitchFamily="34" charset="0"/>
              </a:rPr>
              <a:t>CCS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59" name="Text Box 46"/>
          <p:cNvSpPr txBox="1">
            <a:spLocks noChangeArrowheads="1"/>
          </p:cNvSpPr>
          <p:nvPr/>
        </p:nvSpPr>
        <p:spPr bwMode="auto">
          <a:xfrm>
            <a:off x="3717131" y="4712494"/>
            <a:ext cx="1443038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Lista SDL selectate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60" name="Text Box 46"/>
          <p:cNvSpPr txBox="1">
            <a:spLocks noChangeArrowheads="1"/>
          </p:cNvSpPr>
          <p:nvPr/>
        </p:nvSpPr>
        <p:spPr bwMode="auto">
          <a:xfrm>
            <a:off x="7825979" y="4714875"/>
            <a:ext cx="792956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900" b="1" dirty="0">
                <a:solidFill>
                  <a:srgbClr val="C00000"/>
                </a:solidFill>
                <a:latin typeface="Segoe UI" panose="020B0502040204020203" pitchFamily="34" charset="0"/>
              </a:rPr>
              <a:t>28 dec. </a:t>
            </a:r>
            <a:endParaRPr lang="en-US" altLang="ro-RO" sz="900" b="1" dirty="0">
              <a:solidFill>
                <a:srgbClr val="C00000"/>
              </a:solidFill>
              <a:latin typeface="Segoe UI" panose="020B0502040204020203" pitchFamily="34" charset="0"/>
            </a:endParaRPr>
          </a:p>
        </p:txBody>
      </p:sp>
      <p:sp>
        <p:nvSpPr>
          <p:cNvPr id="5161" name="Text Box 46"/>
          <p:cNvSpPr txBox="1">
            <a:spLocks noChangeArrowheads="1"/>
          </p:cNvSpPr>
          <p:nvPr/>
        </p:nvSpPr>
        <p:spPr bwMode="auto">
          <a:xfrm>
            <a:off x="6698456" y="3636169"/>
            <a:ext cx="1081088" cy="646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900" dirty="0">
                <a:latin typeface="Segoe UI" panose="020B0502040204020203" pitchFamily="34" charset="0"/>
              </a:rPr>
              <a:t>Termen solicitare: </a:t>
            </a:r>
            <a:r>
              <a:rPr lang="ro-RO" altLang="ro-RO" sz="900" b="1" dirty="0">
                <a:solidFill>
                  <a:srgbClr val="C00000"/>
                </a:solidFill>
                <a:latin typeface="Segoe UI" panose="020B0502040204020203" pitchFamily="34" charset="0"/>
              </a:rPr>
              <a:t>18 dec. 2017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900" dirty="0">
                <a:latin typeface="Segoe UI" panose="020B0502040204020203" pitchFamily="34" charset="0"/>
              </a:rPr>
              <a:t>Termen răspuns GAL: </a:t>
            </a:r>
            <a:r>
              <a:rPr lang="ro-RO" altLang="ro-RO" sz="900" b="1" dirty="0">
                <a:solidFill>
                  <a:srgbClr val="C00000"/>
                </a:solidFill>
                <a:latin typeface="Segoe UI" panose="020B0502040204020203" pitchFamily="34" charset="0"/>
              </a:rPr>
              <a:t>3 zile</a:t>
            </a:r>
            <a:endParaRPr lang="en-US" altLang="ro-RO" sz="900" b="1" dirty="0">
              <a:solidFill>
                <a:srgbClr val="C00000"/>
              </a:solidFill>
              <a:latin typeface="Segoe UI" panose="020B0502040204020203" pitchFamily="34" charset="0"/>
            </a:endParaRPr>
          </a:p>
        </p:txBody>
      </p:sp>
      <p:sp>
        <p:nvSpPr>
          <p:cNvPr id="5162" name="Text Box 46"/>
          <p:cNvSpPr txBox="1">
            <a:spLocks noChangeArrowheads="1"/>
          </p:cNvSpPr>
          <p:nvPr/>
        </p:nvSpPr>
        <p:spPr bwMode="auto">
          <a:xfrm>
            <a:off x="7020272" y="4980608"/>
            <a:ext cx="1902715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900" b="1" dirty="0">
                <a:solidFill>
                  <a:srgbClr val="C00000"/>
                </a:solidFill>
                <a:latin typeface="Segoe UI" panose="020B0502040204020203" pitchFamily="34" charset="0"/>
              </a:rPr>
              <a:t>29 dec. 2017- site MDRPFE / </a:t>
            </a:r>
            <a:endParaRPr lang="ro-RO" altLang="ro-RO" sz="900" b="1" dirty="0" smtClean="0">
              <a:solidFill>
                <a:srgbClr val="C00000"/>
              </a:solidFill>
              <a:latin typeface="Segoe UI" panose="020B0502040204020203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900" b="1" dirty="0" smtClean="0">
                <a:solidFill>
                  <a:srgbClr val="C00000"/>
                </a:solidFill>
                <a:latin typeface="Segoe UI" panose="020B0502040204020203" pitchFamily="34" charset="0"/>
              </a:rPr>
              <a:t>4 </a:t>
            </a:r>
            <a:r>
              <a:rPr lang="ro-RO" altLang="ro-RO" sz="900" b="1" dirty="0">
                <a:solidFill>
                  <a:srgbClr val="C00000"/>
                </a:solidFill>
                <a:latin typeface="Segoe UI" panose="020B0502040204020203" pitchFamily="34" charset="0"/>
              </a:rPr>
              <a:t>ian. 2018 - GAL</a:t>
            </a:r>
            <a:endParaRPr lang="en-US" altLang="ro-RO" sz="900" b="1" dirty="0">
              <a:solidFill>
                <a:srgbClr val="C00000"/>
              </a:solidFill>
              <a:latin typeface="Segoe UI" panose="020B0502040204020203" pitchFamily="34" charset="0"/>
            </a:endParaRPr>
          </a:p>
        </p:txBody>
      </p:sp>
      <p:sp>
        <p:nvSpPr>
          <p:cNvPr id="5163" name="Text Box 46"/>
          <p:cNvSpPr txBox="1">
            <a:spLocks noChangeArrowheads="1"/>
          </p:cNvSpPr>
          <p:nvPr/>
        </p:nvSpPr>
        <p:spPr bwMode="auto">
          <a:xfrm>
            <a:off x="3717131" y="5021284"/>
            <a:ext cx="2938463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Lista SDL selectate / respinse</a:t>
            </a:r>
            <a:endParaRPr lang="en-US" altLang="ro-RO" sz="1200" dirty="0">
              <a:latin typeface="Segoe UI" panose="020B0502040204020203" pitchFamily="34" charset="0"/>
            </a:endParaRPr>
          </a:p>
        </p:txBody>
      </p:sp>
      <p:sp>
        <p:nvSpPr>
          <p:cNvPr id="5164" name="Text Box 46"/>
          <p:cNvSpPr txBox="1">
            <a:spLocks noChangeArrowheads="1"/>
          </p:cNvSpPr>
          <p:nvPr/>
        </p:nvSpPr>
        <p:spPr bwMode="auto">
          <a:xfrm>
            <a:off x="3706845" y="5364336"/>
            <a:ext cx="2933700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latin typeface="Segoe UI" panose="020B0502040204020203" pitchFamily="34" charset="0"/>
              </a:rPr>
              <a:t>Comisia de soluționare a contestațiilor</a:t>
            </a:r>
          </a:p>
        </p:txBody>
      </p:sp>
      <p:sp>
        <p:nvSpPr>
          <p:cNvPr id="5165" name="Text Box 46"/>
          <p:cNvSpPr txBox="1">
            <a:spLocks noChangeArrowheads="1"/>
          </p:cNvSpPr>
          <p:nvPr/>
        </p:nvSpPr>
        <p:spPr bwMode="auto">
          <a:xfrm>
            <a:off x="7825979" y="5399634"/>
            <a:ext cx="792956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900" b="1" dirty="0">
                <a:solidFill>
                  <a:srgbClr val="C00000"/>
                </a:solidFill>
                <a:latin typeface="Segoe UI" panose="020B0502040204020203" pitchFamily="34" charset="0"/>
              </a:rPr>
              <a:t>20 zile </a:t>
            </a:r>
            <a:endParaRPr lang="en-US" altLang="ro-RO" sz="900" b="1" dirty="0">
              <a:solidFill>
                <a:srgbClr val="C00000"/>
              </a:solidFill>
              <a:latin typeface="Segoe UI" panose="020B0502040204020203" pitchFamily="34" charset="0"/>
            </a:endParaRPr>
          </a:p>
        </p:txBody>
      </p:sp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3708035" y="5730683"/>
            <a:ext cx="2932510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o-RO" altLang="ro-RO" sz="1200">
                <a:latin typeface="Segoe UI" panose="020B0502040204020203" pitchFamily="34" charset="0"/>
              </a:rPr>
              <a:t>Secretariat CCS</a:t>
            </a:r>
            <a:endParaRPr lang="en-US" altLang="ro-RO" sz="1200">
              <a:latin typeface="Segoe UI" panose="020B0502040204020203" pitchFamily="34" charset="0"/>
            </a:endParaRPr>
          </a:p>
        </p:txBody>
      </p:sp>
      <p:sp>
        <p:nvSpPr>
          <p:cNvPr id="5167" name="Text Box 46"/>
          <p:cNvSpPr txBox="1">
            <a:spLocks noChangeArrowheads="1"/>
          </p:cNvSpPr>
          <p:nvPr/>
        </p:nvSpPr>
        <p:spPr bwMode="auto">
          <a:xfrm>
            <a:off x="7740252" y="5753766"/>
            <a:ext cx="1058466" cy="230832"/>
          </a:xfrm>
          <a:prstGeom prst="rect">
            <a:avLst/>
          </a:prstGeom>
          <a:solidFill>
            <a:schemeClr val="bg1"/>
          </a:solidFill>
          <a:ln w="12700">
            <a:solidFill>
              <a:schemeClr val="folHlink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900" b="1" dirty="0">
                <a:solidFill>
                  <a:srgbClr val="C00000"/>
                </a:solidFill>
                <a:latin typeface="Segoe UI" panose="020B0502040204020203" pitchFamily="34" charset="0"/>
              </a:rPr>
              <a:t>sfârșit ian. 2018</a:t>
            </a:r>
            <a:endParaRPr lang="en-US" altLang="ro-RO" sz="900" b="1" dirty="0">
              <a:solidFill>
                <a:srgbClr val="C00000"/>
              </a:solidFill>
              <a:latin typeface="Segoe UI" panose="020B0502040204020203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7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o-RO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STRATEGIA DE DEZVOLTARE LOCALĂ</a:t>
            </a:r>
            <a:endParaRPr lang="ro-RO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ro-RO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ro-RO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Strategia de Dezvoltare Locală </a:t>
            </a:r>
            <a:r>
              <a:rPr lang="ro-RO" sz="51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reprezintă documentul care stă la baza implementării mecanismului </a:t>
            </a:r>
            <a:r>
              <a:rPr lang="vi-VN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Dezvoltarea </a:t>
            </a:r>
            <a:r>
              <a:rPr lang="vi-VN" sz="5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Locală aflată în Responsabilitatea </a:t>
            </a:r>
            <a:r>
              <a:rPr lang="vi-VN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Comunității</a:t>
            </a:r>
            <a:endParaRPr lang="ro-RO" sz="51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ro-RO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CE SE AȘTEAPTĂ? </a:t>
            </a:r>
          </a:p>
          <a:p>
            <a:pPr marL="712788" indent="-2603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o-RO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depășirea </a:t>
            </a:r>
            <a:r>
              <a:rPr lang="ro-RO" sz="5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situației de </a:t>
            </a:r>
            <a:r>
              <a:rPr lang="ro-RO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vulnerabilitate </a:t>
            </a:r>
            <a:r>
              <a:rPr lang="ro-RO" sz="51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sau</a:t>
            </a:r>
            <a:r>
              <a:rPr lang="ro-RO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îmbunătățirea situației </a:t>
            </a:r>
            <a:r>
              <a:rPr lang="ro-RO" sz="51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persoanelor </a:t>
            </a:r>
            <a:r>
              <a:rPr lang="ro-RO" sz="5100" dirty="0">
                <a:solidFill>
                  <a:srgbClr val="C00000"/>
                </a:solidFill>
                <a:latin typeface="Calibri" panose="020F0502020204030204" pitchFamily="34" charset="0"/>
              </a:rPr>
              <a:t>care trăiesc pe teritoriul vizat de către </a:t>
            </a:r>
            <a:r>
              <a:rPr lang="ro-RO" sz="5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Strategia de Dezvoltare Locală </a:t>
            </a:r>
            <a:endParaRPr lang="ro-RO" sz="51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ro-RO" sz="5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CUM?</a:t>
            </a:r>
            <a:r>
              <a:rPr lang="ro-RO" sz="51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</a:p>
          <a:p>
            <a:pPr marL="712788" indent="-2603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o-RO" sz="5100" dirty="0">
                <a:solidFill>
                  <a:srgbClr val="C00000"/>
                </a:solidFill>
                <a:latin typeface="Calibri" panose="020F0502020204030204" pitchFamily="34" charset="0"/>
              </a:rPr>
              <a:t>a</a:t>
            </a:r>
            <a:r>
              <a:rPr lang="ro-RO" sz="51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bordare </a:t>
            </a:r>
            <a:r>
              <a:rPr lang="ro-RO" sz="51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multisectorială și integrată </a:t>
            </a:r>
            <a:r>
              <a:rPr lang="ro-RO" sz="5100" dirty="0">
                <a:solidFill>
                  <a:srgbClr val="C00000"/>
                </a:solidFill>
                <a:latin typeface="Calibri" panose="020F0502020204030204" pitchFamily="34" charset="0"/>
              </a:rPr>
              <a:t>a comunităților urbane marginalizate</a:t>
            </a:r>
          </a:p>
          <a:p>
            <a:pPr marL="0" indent="0">
              <a:spcBef>
                <a:spcPts val="1200"/>
              </a:spcBef>
              <a:buNone/>
            </a:pPr>
            <a:endParaRPr lang="ro-RO" sz="5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endParaRPr lang="ro-RO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endParaRPr lang="ro-RO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endParaRPr lang="ro-RO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endParaRPr lang="ro-RO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7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STRATEGIA DE DEZVOLTARE LOCALĂ</a:t>
            </a:r>
            <a:endParaRPr lang="ro-RO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pPr marL="0" indent="0">
              <a:buNone/>
            </a:pPr>
            <a:endParaRPr lang="ro-RO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0591188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94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STRATEGIA DE DEZVOLTARE LOCALĂ</a:t>
            </a:r>
            <a:br>
              <a:rPr lang="ro-RO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Cuprins</a:t>
            </a:r>
            <a:endParaRPr lang="ro-RO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628959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spcAft>
                <a:spcPts val="300"/>
              </a:spcAft>
              <a:buFont typeface="+mj-lt"/>
              <a:buAutoNum type="arabicPeriod"/>
            </a:pPr>
            <a:r>
              <a:rPr lang="ro-RO" sz="2800" dirty="0" smtClean="0">
                <a:solidFill>
                  <a:schemeClr val="tx2"/>
                </a:solidFill>
              </a:rPr>
              <a:t>Prezentarea generală a orașului sau municipiului (cu populație de peste 20.000 locuitori)</a:t>
            </a:r>
          </a:p>
          <a:p>
            <a:pPr marL="514350" indent="-514350" algn="just">
              <a:spcAft>
                <a:spcPts val="300"/>
              </a:spcAft>
              <a:buFont typeface="+mj-lt"/>
              <a:buAutoNum type="arabicPeriod"/>
            </a:pPr>
            <a:r>
              <a:rPr lang="ro-RO" sz="2800" dirty="0" smtClean="0">
                <a:solidFill>
                  <a:schemeClr val="tx2"/>
                </a:solidFill>
              </a:rPr>
              <a:t>Identificarea teritoriului vizat de Strategia de Dezvoltare Locală prin abordarea DLRC</a:t>
            </a:r>
          </a:p>
          <a:p>
            <a:pPr marL="514350" indent="-514350" algn="just">
              <a:spcAft>
                <a:spcPts val="300"/>
              </a:spcAft>
              <a:buFont typeface="+mj-lt"/>
              <a:buAutoNum type="arabicPeriod"/>
            </a:pPr>
            <a:r>
              <a:rPr lang="ro-RO" sz="2800" dirty="0" smtClean="0">
                <a:solidFill>
                  <a:schemeClr val="tx2"/>
                </a:solidFill>
              </a:rPr>
              <a:t>Analiza SWOT</a:t>
            </a:r>
          </a:p>
          <a:p>
            <a:pPr marL="514350" indent="-514350" algn="just">
              <a:spcAft>
                <a:spcPts val="300"/>
              </a:spcAft>
              <a:buFont typeface="+mj-lt"/>
              <a:buAutoNum type="arabicPeriod"/>
            </a:pPr>
            <a:r>
              <a:rPr lang="ro-RO" sz="2800" dirty="0" smtClean="0">
                <a:solidFill>
                  <a:schemeClr val="tx2"/>
                </a:solidFill>
              </a:rPr>
              <a:t>Procesul de implicare a comunității</a:t>
            </a:r>
          </a:p>
          <a:p>
            <a:pPr marL="514350" indent="-514350" algn="just">
              <a:spcAft>
                <a:spcPts val="300"/>
              </a:spcAft>
              <a:buFont typeface="+mj-lt"/>
              <a:buAutoNum type="arabicPeriod"/>
            </a:pPr>
            <a:r>
              <a:rPr lang="ro-RO" sz="2800" dirty="0" smtClean="0">
                <a:solidFill>
                  <a:schemeClr val="tx2"/>
                </a:solidFill>
              </a:rPr>
              <a:t>Obiectivele SDL</a:t>
            </a:r>
          </a:p>
          <a:p>
            <a:pPr marL="514350" indent="-514350" algn="just">
              <a:spcAft>
                <a:spcPts val="300"/>
              </a:spcAft>
              <a:buFont typeface="+mj-lt"/>
              <a:buAutoNum type="arabicPeriod"/>
            </a:pPr>
            <a:r>
              <a:rPr lang="ro-RO" sz="2800" dirty="0">
                <a:solidFill>
                  <a:schemeClr val="tx2"/>
                </a:solidFill>
              </a:rPr>
              <a:t>Planul de acțiune al SDL</a:t>
            </a:r>
          </a:p>
          <a:p>
            <a:pPr marL="514350" indent="-514350" algn="just">
              <a:spcAft>
                <a:spcPts val="300"/>
              </a:spcAft>
              <a:buFont typeface="+mj-lt"/>
              <a:buAutoNum type="arabicPeriod"/>
            </a:pPr>
            <a:r>
              <a:rPr lang="ro-RO" sz="2800" dirty="0">
                <a:solidFill>
                  <a:schemeClr val="tx2"/>
                </a:solidFill>
              </a:rPr>
              <a:t>Monitorizare și evaluare</a:t>
            </a:r>
          </a:p>
          <a:p>
            <a:pPr marL="514350" indent="-514350" algn="just">
              <a:spcAft>
                <a:spcPts val="300"/>
              </a:spcAft>
              <a:buFont typeface="+mj-lt"/>
              <a:buAutoNum type="arabicPeriod"/>
            </a:pPr>
            <a:r>
              <a:rPr lang="ro-RO" sz="2800" dirty="0">
                <a:solidFill>
                  <a:schemeClr val="tx2"/>
                </a:solidFill>
              </a:rPr>
              <a:t>Planul financiar </a:t>
            </a:r>
          </a:p>
          <a:p>
            <a:pPr marL="514350" indent="-514350" algn="just">
              <a:spcAft>
                <a:spcPts val="300"/>
              </a:spcAft>
              <a:buFont typeface="+mj-lt"/>
              <a:buAutoNum type="arabicPeriod"/>
            </a:pPr>
            <a:r>
              <a:rPr lang="ro-RO" sz="2800" dirty="0">
                <a:solidFill>
                  <a:schemeClr val="tx2"/>
                </a:solidFill>
              </a:rPr>
              <a:t>Lista de Anexe ale SDL </a:t>
            </a:r>
          </a:p>
          <a:p>
            <a:pPr marL="0" indent="0" algn="just">
              <a:buNone/>
            </a:pPr>
            <a:endParaRPr lang="ro-RO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53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STRATEGIA DE DEZVOLTARE LOCALĂ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o-RO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Strategia trebuie să respecte specificațiile tehnice prevăzute </a:t>
            </a:r>
            <a:r>
              <a:rPr lang="ro-RO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</a:t>
            </a:r>
            <a:r>
              <a:rPr lang="ro-RO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preambulul modelului cadru;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o-RO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 Strategiei trebuie să fie în conformitate cu modelul cadru;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o-RO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ro-RO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iecare secțiune din modelul cadru este obligatorie și are indicat numărul maxim de pagini pe care trebuie să îl aibă;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o-RO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ro-RO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ocumentele suport sunt orientative, nu obligatorii;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o-RO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toate Anexele sunt obligatorii și sunt verificate în etapa de evaluare a conformității administrative (E0)</a:t>
            </a:r>
          </a:p>
          <a:p>
            <a:pPr>
              <a:buFont typeface="Wingdings" panose="05000000000000000000" pitchFamily="2" charset="2"/>
              <a:buChar char="Ø"/>
            </a:pPr>
            <a:endParaRPr lang="ro-RO" dirty="0" smtClean="0"/>
          </a:p>
          <a:p>
            <a:pPr>
              <a:buFont typeface="Wingdings" panose="05000000000000000000" pitchFamily="2" charset="2"/>
              <a:buChar char="Ø"/>
            </a:pPr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61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r>
              <a:rPr lang="ro-RO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CRITERIILE E0</a:t>
            </a:r>
            <a:br>
              <a:rPr lang="ro-RO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VERIFICAREA CONFORMITĂȚII ADMINISTRATIVE</a:t>
            </a:r>
            <a:endParaRPr lang="ro-RO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1326942"/>
              </p:ext>
            </p:extLst>
          </p:nvPr>
        </p:nvGraphicFramePr>
        <p:xfrm>
          <a:off x="457200" y="1556790"/>
          <a:ext cx="8229600" cy="46939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40764"/>
                <a:gridCol w="3954026"/>
                <a:gridCol w="3434810"/>
              </a:tblGrid>
              <a:tr h="410418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Criteriile E0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Explica</a:t>
                      </a:r>
                      <a:r>
                        <a:rPr lang="ro-RO" sz="1400" b="1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ț</a:t>
                      </a:r>
                      <a:r>
                        <a:rPr lang="ro-RO" sz="1400" b="1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ii (documente/informații a căror existență se verifică)</a:t>
                      </a:r>
                      <a:endParaRPr lang="ro-RO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82083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1: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Planul cu delimitarea teritoriului vizat de SDL (asumat prin decizie a GAL pe baza rezultatelor studiului de referință), pe modelul PUG, și fotografii relevante din zonele/comunitățile marginalizate vizate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Delimitarea teritoriului SDL se va face la nivel de străzi și număr, pe baza rezultatelor studiului de referință.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Se va verifica dacă Anexa </a:t>
                      </a:r>
                      <a:r>
                        <a:rPr lang="ro-RO" sz="14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5  </a:t>
                      </a: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cuprinde și decizia GAL de asumare a teritoriului delimitat în Plan 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83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2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Declarație pe propria răspundere privind datele utilizate în cadrul Studiului de referință, cu asumarea faptului că, în situația în care, pe parcursul verificărilor, se vor identifica date incorecte/nereale, SDL va fi declarată neeligibilă.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Declarația pe proprie răspundere din partea reprezentantului legal / împuternicit GAL. 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627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3: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Metodologia și instrumentele de cercetare (chestionarul/chestionarele și ghidurile de interviuri/focus grup) folosite în studiul de referință; 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va prezenta inclusiv metoda / modalitatea de eșantionare folosită în studiul de referință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627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4: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Baza de microdate primare rezultată din studiul de referință, în format .XLSX (Excel)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Baza de </a:t>
                      </a:r>
                      <a:r>
                        <a:rPr lang="ro-RO" sz="1400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microdate</a:t>
                      </a: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 cuprinde centralizarea rezultatelor instrumentelor de cercetare aplicate la nivel de persoană 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627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5: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Decizia GAL privind teritoriul SDL și declararea zonei/lor urbane marginalizate  vizată/ vizate din teritoriul SDL (care în prealabil au fost validate) 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Se va urmări corelarea informațiilor cuprinse în Anexele 1 și 5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704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r>
              <a:rPr lang="ro-RO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CRITERIILE E0</a:t>
            </a:r>
            <a:br>
              <a:rPr lang="ro-RO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o-RO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VERIFICAREA CONFORMITĂȚII ADMINISTRATIVE</a:t>
            </a:r>
            <a:endParaRPr lang="ro-RO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7226047"/>
              </p:ext>
            </p:extLst>
          </p:nvPr>
        </p:nvGraphicFramePr>
        <p:xfrm>
          <a:off x="457200" y="1424518"/>
          <a:ext cx="8219255" cy="49623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39707"/>
                <a:gridCol w="3949055"/>
                <a:gridCol w="3430493"/>
              </a:tblGrid>
              <a:tr h="101436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b="1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Criteriile E0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  <a:tc>
                  <a:txBody>
                    <a:bodyPr/>
                    <a:lstStyle/>
                    <a:p>
                      <a:pPr marL="137160" indent="-137160" algn="ctr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Explica</a:t>
                      </a: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ț</a:t>
                      </a:r>
                      <a:r>
                        <a:rPr lang="ro-RO" sz="1400" b="1" dirty="0">
                          <a:solidFill>
                            <a:srgbClr val="17365D"/>
                          </a:solidFill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Arial" panose="020B0604020202020204" pitchFamily="34" charset="0"/>
                        </a:rPr>
                        <a:t>ii (documente/informații a căror existență se verifică)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106212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6: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Minimul de date privind accesul </a:t>
                      </a:r>
                      <a:r>
                        <a:rPr lang="ro-RO" sz="1400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populaţiei</a:t>
                      </a: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din teritoriul GAL la servicii publice și infrastructură socială, în conformitate cu Tabelul 2 din Modelul Cadru de SDL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Tabel 2 – Model Cadru SDL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278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7: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Dovada referitoare la organizarea juridică a GAL în conformitate cu prevederile OG nr. 26/2000 cu privire la asociații și fundații, aprobată prin Legea nr. 246/2005 cu modificările și completările ulterioare.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Actul constitutiv și statutul GAL, precum și numărul de înscriere în Registrul asociațiilor și fundațiilor.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406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8:</a:t>
                      </a:r>
                      <a:endParaRPr lang="ro-RO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Procesul verbal al ședinței Adunării Generale pentru alegerea Comitetului Director și lista participanților (cu semnături)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Proces verbal ședință Adunarea Generală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Listă participanți cu semnături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7682"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ANEXA 9: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Componența Comitetului Director, în conformitate cu Tabelul 4 din Modelul Cadru de SDL</a:t>
                      </a:r>
                      <a:endParaRPr lang="ro-RO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indent="-137160" algn="just">
                        <a:spcAft>
                          <a:spcPts val="0"/>
                        </a:spcAft>
                        <a:tabLst>
                          <a:tab pos="2503170" algn="r"/>
                          <a:tab pos="2503170" algn="r"/>
                          <a:tab pos="2834640" algn="r"/>
                        </a:tabLst>
                      </a:pPr>
                      <a:r>
                        <a:rPr lang="ro-RO" sz="14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egoe UI" panose="020B0502040204020203" pitchFamily="34" charset="0"/>
                        </a:rPr>
                        <a:t>Tabel 4 – Model Cadru SDL</a:t>
                      </a:r>
                      <a:endParaRPr lang="ro-RO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7C214-CF30-4B99-A716-68204CBFC0AA}" type="slidenum">
              <a:rPr lang="ro-RO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o-R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25739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9788</TotalTime>
  <Words>1928</Words>
  <Application>Microsoft Office PowerPoint</Application>
  <PresentationFormat>On-screen Show (4:3)</PresentationFormat>
  <Paragraphs>237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1_Office Theme</vt:lpstr>
      <vt:lpstr>PowerPoint Presentation</vt:lpstr>
      <vt:lpstr>  AGENDA REUNIUNII  </vt:lpstr>
      <vt:lpstr>PowerPoint Presentation</vt:lpstr>
      <vt:lpstr> STRATEGIA DE DEZVOLTARE LOCALĂ</vt:lpstr>
      <vt:lpstr>STRATEGIA DE DEZVOLTARE LOCALĂ</vt:lpstr>
      <vt:lpstr>STRATEGIA DE DEZVOLTARE LOCALĂ Cuprins</vt:lpstr>
      <vt:lpstr>STRATEGIA DE DEZVOLTARE LOCALĂ</vt:lpstr>
      <vt:lpstr>CRITERIILE E0 VERIFICAREA CONFORMITĂȚII ADMINISTRATIVE</vt:lpstr>
      <vt:lpstr>CRITERIILE E0 VERIFICAREA CONFORMITĂȚII ADMINISTRATIVE</vt:lpstr>
      <vt:lpstr>CRITERIILE E0 VERIFICAREA CONFORMITĂȚII ADMINISTRATIVE</vt:lpstr>
      <vt:lpstr>CRITERIILE E0 VERIFICAREA CONFORMITĂȚII ADMINISTRATIVE</vt:lpstr>
      <vt:lpstr>CRITERIILE E0 VERIFICAREA CONFORMITĂȚII ADMINISTRATIVE</vt:lpstr>
      <vt:lpstr>CRITERIILE E0 VERIFICAREA CONFORMITĂȚII ADMINISTRATIVE</vt:lpstr>
      <vt:lpstr>DEPUNEREA SDL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Cristina Ionescu</dc:creator>
  <cp:lastModifiedBy>Alina Mirea</cp:lastModifiedBy>
  <cp:revision>265</cp:revision>
  <cp:lastPrinted>2017-10-04T06:42:05Z</cp:lastPrinted>
  <dcterms:created xsi:type="dcterms:W3CDTF">2015-12-21T09:47:27Z</dcterms:created>
  <dcterms:modified xsi:type="dcterms:W3CDTF">2017-10-05T13:07:01Z</dcterms:modified>
</cp:coreProperties>
</file>